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Playfair Displ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  <p:embeddedFont>
      <p:font typeface="Oswald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868430C-E330-4CB3-85A4-68464EF6E02C}">
  <a:tblStyle styleId="{5868430C-E330-4CB3-85A4-68464EF6E0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layfairDisplay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layfairDisplay-italic.fntdata"/><Relationship Id="rId30" Type="http://schemas.openxmlformats.org/officeDocument/2006/relationships/font" Target="fonts/PlayfairDisplay-bold.fntdata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font" Target="fonts/PlayfairDisplay-boldItalic.fntdata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37" Type="http://schemas.openxmlformats.org/officeDocument/2006/relationships/font" Target="fonts/Oswald-regular.fntdata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Oswa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7b066353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7b066353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b8528dfa04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b8528dfa04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b8528dfa04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b8528dfa04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e6a51eb0d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e6a51eb0d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6a51eb0d6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6a51eb0d6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SLIDES_API149284878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SLIDES_API149284878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📣 This is Slido interaction slide, please don't delete it.</a:t>
            </a:r>
            <a:br>
              <a:rPr lang="ro"/>
            </a:br>
            <a:r>
              <a:rPr lang="ro"/>
              <a:t>✅ Click on 'Present with Slido' and the poll will launch automatically when you get to this slide.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SLIDES_API103749856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SLIDES_API103749856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📣 This is Slido interaction slide, please don't delete it.</a:t>
            </a:r>
            <a:br>
              <a:rPr lang="ro"/>
            </a:br>
            <a:r>
              <a:rPr lang="ro"/>
              <a:t>✅ Click on 'Present with Slido' and the poll will launch automatically when you get to this slide.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SLIDES_API123929952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SLIDES_API123929952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📣 This is Slido interaction slide, please don't delete it.</a:t>
            </a:r>
            <a:br>
              <a:rPr lang="ro"/>
            </a:br>
            <a:r>
              <a:rPr lang="ro"/>
              <a:t>✅ Click on 'Present with Slido' and the poll will launch automatically when you get to this slide.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6a51eb0d6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6a51eb0d6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6a51eb0d6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e6a51eb0d6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85a812fb5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85a812fb5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7b0665f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7b0665f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7b0665f1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7b0665f1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8528dfa0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8528dfa0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6a51eb0d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6a51eb0d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85a812f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85a812f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85a812fb5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85a812fb5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SLIDES_API22467040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SLIDES_API22467040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📣 This is Slido interaction slide, please don't delete it.</a:t>
            </a:r>
            <a:br>
              <a:rPr lang="ro"/>
            </a:br>
            <a:r>
              <a:rPr lang="ro"/>
              <a:t>✅ Click on 'Present with Slido' and the poll will launch automatically when you get to this slide.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sli.do/features-google-slides?interaction-type=UXVpeg%3D%3D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s://www.sli.do/features-google-slides?payload=eyJwcmVzZW50YXRpb25JZCI6IjFUZDhaQzkwS3RJLUtpQ2VNaWJKQWlqRDVqNnc1c3hYX0ZYWm5SUk5xZTlnIiwic2xpZGVJZCI6IlNMSURFU19BUEkxNDkyODQ4Nzg3XzAifQ%3D%3D" TargetMode="External"/><Relationship Id="rId6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sli.do/features-google-slides?interaction-type=UXVpeg%3D%3D" TargetMode="External"/><Relationship Id="rId4" Type="http://schemas.openxmlformats.org/officeDocument/2006/relationships/image" Target="../media/image26.png"/><Relationship Id="rId5" Type="http://schemas.openxmlformats.org/officeDocument/2006/relationships/hyperlink" Target="https://www.sli.do/features-google-slides?payload=eyJwcmVzZW50YXRpb25JZCI6IjFUZDhaQzkwS3RJLUtpQ2VNaWJKQWlqRDVqNnc1c3hYX0ZYWm5SUk5xZTlnIiwic2xpZGVJZCI6IlNMSURFU19BUEkxMDM3NDk4NTYwXzAifQ%3D%3D" TargetMode="External"/><Relationship Id="rId6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sli.do/features-google-slides?interaction-type=UXVpeg%3D%3D" TargetMode="External"/><Relationship Id="rId4" Type="http://schemas.openxmlformats.org/officeDocument/2006/relationships/image" Target="../media/image27.png"/><Relationship Id="rId5" Type="http://schemas.openxmlformats.org/officeDocument/2006/relationships/hyperlink" Target="https://www.sli.do/features-google-slides?payload=eyJwcmVzZW50YXRpb25JZCI6IjFUZDhaQzkwS3RJLUtpQ2VNaWJKQWlqRDVqNnc1c3hYX0ZYWm5SUk5xZTlnIiwic2xpZGVJZCI6IlNMSURFU19BUEkxMjM5Mjk5NTI2XzAifQ%3D%3D" TargetMode="External"/><Relationship Id="rId6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gif"/><Relationship Id="rId4" Type="http://schemas.openxmlformats.org/officeDocument/2006/relationships/hyperlink" Target="https://wordwall.net/ro/resource/8338150/fractii-subunitare-echiunitare-supraunitare" TargetMode="External"/><Relationship Id="rId5" Type="http://schemas.openxmlformats.org/officeDocument/2006/relationships/image" Target="../media/image31.png"/><Relationship Id="rId6" Type="http://schemas.openxmlformats.org/officeDocument/2006/relationships/hyperlink" Target="https://share.nearpod.com/vPZ9RYwTuib" TargetMode="External"/><Relationship Id="rId7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gif"/><Relationship Id="rId4" Type="http://schemas.openxmlformats.org/officeDocument/2006/relationships/image" Target="../media/image1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gif"/><Relationship Id="rId4" Type="http://schemas.openxmlformats.org/officeDocument/2006/relationships/image" Target="../media/image22.gif"/><Relationship Id="rId5" Type="http://schemas.openxmlformats.org/officeDocument/2006/relationships/image" Target="../media/image8.gif"/><Relationship Id="rId6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sli.do/features-google-slides?interaction-type=TXVsdGlwbGVDaG9pY2U%3D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www.sli.do/features-google-slides?payload=eyJwcmVzZW50YXRpb25JZCI6IjFUZDhaQzkwS3RJLUtpQ2VNaWJKQWlqRDVqNnc1c3hYX0ZYWm5SUk5xZTlnIiwic2xpZGVJZCI6IlNMSURFU19BUEkyMjQ2NzA0MDJfMCJ9" TargetMode="External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/>
          <p:nvPr/>
        </p:nvSpPr>
        <p:spPr>
          <a:xfrm>
            <a:off x="201200" y="223050"/>
            <a:ext cx="8686200" cy="469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3"/>
          <p:cNvSpPr txBox="1"/>
          <p:nvPr/>
        </p:nvSpPr>
        <p:spPr>
          <a:xfrm>
            <a:off x="201200" y="950775"/>
            <a:ext cx="8756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7200">
                <a:solidFill>
                  <a:srgbClr val="FF00FF"/>
                </a:solidFill>
                <a:latin typeface="Oswald"/>
                <a:ea typeface="Oswald"/>
                <a:cs typeface="Oswald"/>
                <a:sym typeface="Oswald"/>
              </a:rPr>
              <a:t>FRACȚII</a:t>
            </a:r>
            <a:endParaRPr sz="72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201200" y="949100"/>
            <a:ext cx="875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84325" y="3395125"/>
            <a:ext cx="857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" sz="23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prof. Popescu Mirela</a:t>
            </a:r>
            <a:endParaRPr sz="23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25" y="1349300"/>
            <a:ext cx="2679775" cy="26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4247275" y="2095163"/>
            <a:ext cx="416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>
                <a:solidFill>
                  <a:srgbClr val="9900FF"/>
                </a:solidFill>
                <a:latin typeface="Georgia"/>
                <a:ea typeface="Georgia"/>
                <a:cs typeface="Georgia"/>
                <a:sym typeface="Georgia"/>
              </a:rPr>
              <a:t>NOȚIUNI. CLASIFICARE</a:t>
            </a:r>
            <a:endParaRPr sz="2400">
              <a:solidFill>
                <a:srgbClr val="99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/>
          <p:nvPr/>
        </p:nvSpPr>
        <p:spPr>
          <a:xfrm>
            <a:off x="306150" y="308900"/>
            <a:ext cx="8686200" cy="469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2"/>
          <p:cNvSpPr txBox="1"/>
          <p:nvPr/>
        </p:nvSpPr>
        <p:spPr>
          <a:xfrm>
            <a:off x="201200" y="201200"/>
            <a:ext cx="8756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2700">
                <a:solidFill>
                  <a:srgbClr val="FF00FF"/>
                </a:solidFill>
                <a:latin typeface="Oswald"/>
                <a:ea typeface="Oswald"/>
                <a:cs typeface="Oswald"/>
                <a:sym typeface="Oswald"/>
              </a:rPr>
              <a:t>Fracții cu numitorul 100.</a:t>
            </a:r>
            <a:endParaRPr sz="27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27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 Scrierea procentuală, scrierea zecimală</a:t>
            </a:r>
            <a:endParaRPr sz="270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201200" y="1364600"/>
            <a:ext cx="875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201200" y="1618275"/>
            <a:ext cx="857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8" name="Google Shape;238;p22"/>
          <p:cNvSpPr/>
          <p:nvPr/>
        </p:nvSpPr>
        <p:spPr>
          <a:xfrm>
            <a:off x="1020525" y="1484875"/>
            <a:ext cx="870125" cy="533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25</a:t>
            </a:r>
          </a:p>
        </p:txBody>
      </p:sp>
      <p:sp>
        <p:nvSpPr>
          <p:cNvPr id="239" name="Google Shape;239;p22"/>
          <p:cNvSpPr/>
          <p:nvPr/>
        </p:nvSpPr>
        <p:spPr>
          <a:xfrm>
            <a:off x="927163" y="2189075"/>
            <a:ext cx="1119674" cy="533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100</a:t>
            </a:r>
          </a:p>
        </p:txBody>
      </p:sp>
      <p:cxnSp>
        <p:nvCxnSpPr>
          <p:cNvPr id="240" name="Google Shape;240;p22"/>
          <p:cNvCxnSpPr/>
          <p:nvPr/>
        </p:nvCxnSpPr>
        <p:spPr>
          <a:xfrm flipH="1" rot="10800000">
            <a:off x="839750" y="2099425"/>
            <a:ext cx="1294500" cy="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1" name="Google Shape;241;p22"/>
          <p:cNvSpPr txBox="1"/>
          <p:nvPr/>
        </p:nvSpPr>
        <p:spPr>
          <a:xfrm>
            <a:off x="2256850" y="1764800"/>
            <a:ext cx="1294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900">
                <a:latin typeface="Lato"/>
                <a:ea typeface="Lato"/>
                <a:cs typeface="Lato"/>
                <a:sym typeface="Lato"/>
              </a:rPr>
              <a:t>= 25%</a:t>
            </a:r>
            <a:endParaRPr b="1" sz="2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4136938" y="1427325"/>
            <a:ext cx="870125" cy="533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25</a:t>
            </a:r>
          </a:p>
        </p:txBody>
      </p:sp>
      <p:sp>
        <p:nvSpPr>
          <p:cNvPr id="243" name="Google Shape;243;p22"/>
          <p:cNvSpPr/>
          <p:nvPr/>
        </p:nvSpPr>
        <p:spPr>
          <a:xfrm>
            <a:off x="4089413" y="2099425"/>
            <a:ext cx="1119674" cy="533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100</a:t>
            </a:r>
          </a:p>
        </p:txBody>
      </p:sp>
      <p:sp>
        <p:nvSpPr>
          <p:cNvPr id="244" name="Google Shape;244;p22"/>
          <p:cNvSpPr txBox="1"/>
          <p:nvPr/>
        </p:nvSpPr>
        <p:spPr>
          <a:xfrm>
            <a:off x="5414675" y="1764800"/>
            <a:ext cx="1242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500">
                <a:latin typeface="Lato"/>
                <a:ea typeface="Lato"/>
                <a:cs typeface="Lato"/>
                <a:sym typeface="Lato"/>
              </a:rPr>
              <a:t>= </a:t>
            </a:r>
            <a:r>
              <a:rPr b="1" lang="ro" sz="2700">
                <a:latin typeface="Lato"/>
                <a:ea typeface="Lato"/>
                <a:cs typeface="Lato"/>
                <a:sym typeface="Lato"/>
              </a:rPr>
              <a:t>0,25</a:t>
            </a:r>
            <a:endParaRPr b="1" sz="27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5" name="Google Shape;245;p22"/>
          <p:cNvCxnSpPr/>
          <p:nvPr/>
        </p:nvCxnSpPr>
        <p:spPr>
          <a:xfrm flipH="1" rot="10800000">
            <a:off x="4093800" y="2011800"/>
            <a:ext cx="1067100" cy="35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6" name="Google Shape;246;p22"/>
          <p:cNvSpPr txBox="1"/>
          <p:nvPr/>
        </p:nvSpPr>
        <p:spPr>
          <a:xfrm>
            <a:off x="5414675" y="2396000"/>
            <a:ext cx="335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200">
                <a:solidFill>
                  <a:srgbClr val="EA9999"/>
                </a:solidFill>
                <a:latin typeface="Oswald"/>
                <a:ea typeface="Oswald"/>
                <a:cs typeface="Oswald"/>
                <a:sym typeface="Oswald"/>
              </a:rPr>
              <a:t>0 întregi și 25 de sutimi</a:t>
            </a:r>
            <a:endParaRPr sz="2200">
              <a:solidFill>
                <a:srgbClr val="EA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7" name="Google Shape;247;p22"/>
          <p:cNvSpPr txBox="1"/>
          <p:nvPr/>
        </p:nvSpPr>
        <p:spPr>
          <a:xfrm>
            <a:off x="2326825" y="2510525"/>
            <a:ext cx="1714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500">
                <a:solidFill>
                  <a:srgbClr val="EA9999"/>
                </a:solidFill>
                <a:latin typeface="Oswald"/>
                <a:ea typeface="Oswald"/>
                <a:cs typeface="Oswald"/>
                <a:sym typeface="Oswald"/>
              </a:rPr>
              <a:t>25 la sută</a:t>
            </a:r>
            <a:endParaRPr sz="2500">
              <a:solidFill>
                <a:srgbClr val="EA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8" name="Google Shape;2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175" y="3044100"/>
            <a:ext cx="6963025" cy="17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/>
          <p:nvPr/>
        </p:nvSpPr>
        <p:spPr>
          <a:xfrm>
            <a:off x="223925" y="223050"/>
            <a:ext cx="8686200" cy="469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3"/>
          <p:cNvSpPr txBox="1"/>
          <p:nvPr/>
        </p:nvSpPr>
        <p:spPr>
          <a:xfrm>
            <a:off x="201200" y="262525"/>
            <a:ext cx="8756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5" name="Google Shape;255;p23"/>
          <p:cNvSpPr txBox="1"/>
          <p:nvPr/>
        </p:nvSpPr>
        <p:spPr>
          <a:xfrm>
            <a:off x="201200" y="1364600"/>
            <a:ext cx="875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246725" y="223050"/>
            <a:ext cx="864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280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Fracții echiunitare, subunitare, supraunitare</a:t>
            </a:r>
            <a:endParaRPr sz="2800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57" name="Google Shape;257;p23"/>
          <p:cNvGraphicFramePr/>
          <p:nvPr/>
        </p:nvGraphicFramePr>
        <p:xfrm>
          <a:off x="364650" y="1078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2752575"/>
                <a:gridCol w="3640975"/>
              </a:tblGrid>
              <a:tr h="2364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58" name="Google Shape;2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25" y="1230245"/>
            <a:ext cx="2263500" cy="2060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3"/>
          <p:cNvGrpSpPr/>
          <p:nvPr/>
        </p:nvGrpSpPr>
        <p:grpSpPr>
          <a:xfrm>
            <a:off x="5882953" y="1764802"/>
            <a:ext cx="1738775" cy="815699"/>
            <a:chOff x="5117003" y="2462652"/>
            <a:chExt cx="1738775" cy="815699"/>
          </a:xfrm>
        </p:grpSpPr>
        <p:sp>
          <p:nvSpPr>
            <p:cNvPr id="260" name="Google Shape;260;p23"/>
            <p:cNvSpPr/>
            <p:nvPr/>
          </p:nvSpPr>
          <p:spPr>
            <a:xfrm>
              <a:off x="6291353" y="2462652"/>
              <a:ext cx="564425" cy="815699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5117003" y="2462652"/>
              <a:ext cx="564425" cy="815699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5781850" y="2788950"/>
              <a:ext cx="409075" cy="3511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=</a:t>
              </a:r>
            </a:p>
          </p:txBody>
        </p:sp>
      </p:grpSp>
      <p:cxnSp>
        <p:nvCxnSpPr>
          <p:cNvPr id="263" name="Google Shape;263;p23"/>
          <p:cNvCxnSpPr/>
          <p:nvPr/>
        </p:nvCxnSpPr>
        <p:spPr>
          <a:xfrm>
            <a:off x="3467975" y="2260425"/>
            <a:ext cx="5454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64" name="Google Shape;264;p23"/>
          <p:cNvGrpSpPr/>
          <p:nvPr/>
        </p:nvGrpSpPr>
        <p:grpSpPr>
          <a:xfrm>
            <a:off x="3285525" y="1340499"/>
            <a:ext cx="3935323" cy="1839849"/>
            <a:chOff x="3234528" y="1973252"/>
            <a:chExt cx="3163697" cy="1839849"/>
          </a:xfrm>
        </p:grpSpPr>
        <p:sp>
          <p:nvSpPr>
            <p:cNvPr id="265" name="Google Shape;265;p23"/>
            <p:cNvSpPr/>
            <p:nvPr/>
          </p:nvSpPr>
          <p:spPr>
            <a:xfrm>
              <a:off x="3234528" y="1973252"/>
              <a:ext cx="564425" cy="815699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3914950" y="2754675"/>
              <a:ext cx="409075" cy="3511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=</a:t>
              </a:r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4440025" y="2462650"/>
              <a:ext cx="272550" cy="71697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1</a:t>
              </a:r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3279216" y="2997402"/>
              <a:ext cx="564425" cy="815699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cxnSp>
          <p:nvCxnSpPr>
            <p:cNvPr id="269" name="Google Shape;269;p23"/>
            <p:cNvCxnSpPr/>
            <p:nvPr/>
          </p:nvCxnSpPr>
          <p:spPr>
            <a:xfrm>
              <a:off x="3764100" y="2127550"/>
              <a:ext cx="1551000" cy="303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70" name="Google Shape;270;p23"/>
            <p:cNvCxnSpPr/>
            <p:nvPr/>
          </p:nvCxnSpPr>
          <p:spPr>
            <a:xfrm flipH="1" rot="10800000">
              <a:off x="3982325" y="3288625"/>
              <a:ext cx="2415900" cy="467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71" name="Google Shape;271;p23"/>
          <p:cNvSpPr txBox="1"/>
          <p:nvPr/>
        </p:nvSpPr>
        <p:spPr>
          <a:xfrm>
            <a:off x="7621725" y="1270300"/>
            <a:ext cx="112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23"/>
          <p:cNvSpPr txBox="1"/>
          <p:nvPr/>
        </p:nvSpPr>
        <p:spPr>
          <a:xfrm>
            <a:off x="364650" y="3904400"/>
            <a:ext cx="8299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700">
                <a:latin typeface="Oswald"/>
                <a:ea typeface="Oswald"/>
                <a:cs typeface="Oswald"/>
                <a:sym typeface="Oswald"/>
              </a:rPr>
              <a:t>Fracția 4/4 este </a:t>
            </a:r>
            <a:r>
              <a:rPr lang="ro" sz="2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echiunitară</a:t>
            </a:r>
            <a:r>
              <a:rPr lang="ro" sz="2700">
                <a:latin typeface="Oswald"/>
                <a:ea typeface="Oswald"/>
                <a:cs typeface="Oswald"/>
                <a:sym typeface="Oswald"/>
              </a:rPr>
              <a:t> pentru că numărătorul </a:t>
            </a:r>
            <a:r>
              <a:rPr lang="ro" sz="2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este egal</a:t>
            </a:r>
            <a:r>
              <a:rPr lang="ro" sz="2700">
                <a:latin typeface="Oswald"/>
                <a:ea typeface="Oswald"/>
                <a:cs typeface="Oswald"/>
                <a:sym typeface="Oswald"/>
              </a:rPr>
              <a:t> cu numitorul.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"/>
          <p:cNvSpPr txBox="1"/>
          <p:nvPr/>
        </p:nvSpPr>
        <p:spPr>
          <a:xfrm>
            <a:off x="201200" y="1364600"/>
            <a:ext cx="875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8" name="Google Shape;27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7050" y="798575"/>
            <a:ext cx="1033050" cy="1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910238" y="798575"/>
            <a:ext cx="1033050" cy="1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013438" y="798575"/>
            <a:ext cx="1033050" cy="1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21725" y="870675"/>
            <a:ext cx="1033050" cy="1033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2" name="Google Shape;282;p24"/>
          <p:cNvGraphicFramePr/>
          <p:nvPr/>
        </p:nvGraphicFramePr>
        <p:xfrm>
          <a:off x="761550" y="682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3409100"/>
                <a:gridCol w="1694600"/>
              </a:tblGrid>
              <a:tr h="128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3" name="Google Shape;283;p24"/>
          <p:cNvSpPr/>
          <p:nvPr/>
        </p:nvSpPr>
        <p:spPr>
          <a:xfrm>
            <a:off x="2537100" y="2353213"/>
            <a:ext cx="279375" cy="570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sp>
        <p:nvSpPr>
          <p:cNvPr id="284" name="Google Shape;284;p24"/>
          <p:cNvSpPr/>
          <p:nvPr/>
        </p:nvSpPr>
        <p:spPr>
          <a:xfrm>
            <a:off x="2943299" y="2438600"/>
            <a:ext cx="226925" cy="400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&lt;</a:t>
            </a:r>
          </a:p>
        </p:txBody>
      </p:sp>
      <p:sp>
        <p:nvSpPr>
          <p:cNvPr id="285" name="Google Shape;285;p24"/>
          <p:cNvSpPr/>
          <p:nvPr/>
        </p:nvSpPr>
        <p:spPr>
          <a:xfrm>
            <a:off x="3297050" y="2269475"/>
            <a:ext cx="279376" cy="6045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4</a:t>
            </a:r>
          </a:p>
        </p:txBody>
      </p:sp>
      <p:cxnSp>
        <p:nvCxnSpPr>
          <p:cNvPr id="286" name="Google Shape;286;p24"/>
          <p:cNvCxnSpPr/>
          <p:nvPr/>
        </p:nvCxnSpPr>
        <p:spPr>
          <a:xfrm>
            <a:off x="736763" y="2656325"/>
            <a:ext cx="557700" cy="33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7" name="Google Shape;287;p24"/>
          <p:cNvSpPr/>
          <p:nvPr/>
        </p:nvSpPr>
        <p:spPr>
          <a:xfrm>
            <a:off x="3464500" y="2372488"/>
            <a:ext cx="279375" cy="570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sp>
        <p:nvSpPr>
          <p:cNvPr id="288" name="Google Shape;288;p24"/>
          <p:cNvSpPr/>
          <p:nvPr/>
        </p:nvSpPr>
        <p:spPr>
          <a:xfrm>
            <a:off x="3835551" y="2485000"/>
            <a:ext cx="335100" cy="307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&lt;</a:t>
            </a:r>
          </a:p>
        </p:txBody>
      </p:sp>
      <p:sp>
        <p:nvSpPr>
          <p:cNvPr id="289" name="Google Shape;289;p24"/>
          <p:cNvSpPr/>
          <p:nvPr/>
        </p:nvSpPr>
        <p:spPr>
          <a:xfrm>
            <a:off x="4391900" y="2355700"/>
            <a:ext cx="279376" cy="6045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4</a:t>
            </a:r>
          </a:p>
        </p:txBody>
      </p:sp>
      <p:grpSp>
        <p:nvGrpSpPr>
          <p:cNvPr id="290" name="Google Shape;290;p24"/>
          <p:cNvGrpSpPr/>
          <p:nvPr/>
        </p:nvGrpSpPr>
        <p:grpSpPr>
          <a:xfrm>
            <a:off x="188475" y="214650"/>
            <a:ext cx="8686200" cy="4697400"/>
            <a:chOff x="201188" y="214650"/>
            <a:chExt cx="8686200" cy="4697400"/>
          </a:xfrm>
        </p:grpSpPr>
        <p:sp>
          <p:nvSpPr>
            <p:cNvPr id="291" name="Google Shape;291;p24"/>
            <p:cNvSpPr/>
            <p:nvPr/>
          </p:nvSpPr>
          <p:spPr>
            <a:xfrm>
              <a:off x="201188" y="214650"/>
              <a:ext cx="8686200" cy="46974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72825" y="2045825"/>
              <a:ext cx="279375" cy="57097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3</a:t>
              </a:r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2825" y="2699175"/>
              <a:ext cx="279376" cy="604549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1363799" y="2438600"/>
              <a:ext cx="226925" cy="4002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&lt;</a:t>
              </a:r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1802313" y="2306401"/>
              <a:ext cx="226925" cy="58775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1</a:t>
              </a:r>
            </a:p>
          </p:txBody>
        </p:sp>
        <p:cxnSp>
          <p:nvCxnSpPr>
            <p:cNvPr id="296" name="Google Shape;296;p24"/>
            <p:cNvCxnSpPr/>
            <p:nvPr/>
          </p:nvCxnSpPr>
          <p:spPr>
            <a:xfrm>
              <a:off x="1215725" y="2158700"/>
              <a:ext cx="2190000" cy="4053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7" name="Google Shape;297;p24"/>
            <p:cNvCxnSpPr/>
            <p:nvPr/>
          </p:nvCxnSpPr>
          <p:spPr>
            <a:xfrm flipH="1" rot="10800000">
              <a:off x="1496300" y="2930150"/>
              <a:ext cx="2868000" cy="4287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aphicFrame>
        <p:nvGraphicFramePr>
          <p:cNvPr id="298" name="Google Shape;298;p24"/>
          <p:cNvGraphicFramePr/>
          <p:nvPr/>
        </p:nvGraphicFramePr>
        <p:xfrm>
          <a:off x="640775" y="64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4601425"/>
                <a:gridCol w="1359500"/>
              </a:tblGrid>
              <a:tr h="1187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AA84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AA84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AA84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AA84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AA84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AA84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AA84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AA84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99" name="Google Shape;299;p24"/>
          <p:cNvGrpSpPr/>
          <p:nvPr/>
        </p:nvGrpSpPr>
        <p:grpSpPr>
          <a:xfrm>
            <a:off x="870643" y="714913"/>
            <a:ext cx="5491032" cy="1077639"/>
            <a:chOff x="870643" y="714913"/>
            <a:chExt cx="5491032" cy="1077639"/>
          </a:xfrm>
        </p:grpSpPr>
        <p:pic>
          <p:nvPicPr>
            <p:cNvPr id="300" name="Google Shape;300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28625" y="714913"/>
              <a:ext cx="1033050" cy="103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70643" y="759500"/>
              <a:ext cx="1550808" cy="1033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21825" y="759504"/>
              <a:ext cx="1550798" cy="1033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26024" y="759504"/>
              <a:ext cx="1550798" cy="103304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4" name="Google Shape;304;p24"/>
          <p:cNvCxnSpPr/>
          <p:nvPr/>
        </p:nvCxnSpPr>
        <p:spPr>
          <a:xfrm flipH="1" rot="10800000">
            <a:off x="794900" y="2665250"/>
            <a:ext cx="428700" cy="7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05" name="Google Shape;305;p24"/>
          <p:cNvGrpSpPr/>
          <p:nvPr/>
        </p:nvGrpSpPr>
        <p:grpSpPr>
          <a:xfrm>
            <a:off x="3464500" y="2269475"/>
            <a:ext cx="1336600" cy="587750"/>
            <a:chOff x="3464500" y="2269475"/>
            <a:chExt cx="1336600" cy="587750"/>
          </a:xfrm>
        </p:grpSpPr>
        <p:sp>
          <p:nvSpPr>
            <p:cNvPr id="306" name="Google Shape;306;p24"/>
            <p:cNvSpPr/>
            <p:nvPr/>
          </p:nvSpPr>
          <p:spPr>
            <a:xfrm>
              <a:off x="3464500" y="2286250"/>
              <a:ext cx="279375" cy="57097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3</a:t>
              </a:r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4521725" y="2269475"/>
              <a:ext cx="279376" cy="5229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4038149" y="2290025"/>
              <a:ext cx="226925" cy="4002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&lt;</a:t>
              </a:r>
            </a:p>
          </p:txBody>
        </p:sp>
      </p:grpSp>
      <p:sp>
        <p:nvSpPr>
          <p:cNvPr id="309" name="Google Shape;309;p24"/>
          <p:cNvSpPr txBox="1"/>
          <p:nvPr/>
        </p:nvSpPr>
        <p:spPr>
          <a:xfrm>
            <a:off x="234500" y="3772775"/>
            <a:ext cx="8689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800">
                <a:latin typeface="Oswald"/>
                <a:ea typeface="Oswald"/>
                <a:cs typeface="Oswald"/>
                <a:sym typeface="Oswald"/>
              </a:rPr>
              <a:t>Fracția ¾ este </a:t>
            </a:r>
            <a:r>
              <a:rPr lang="ro" sz="2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subunitară</a:t>
            </a:r>
            <a:r>
              <a:rPr lang="ro" sz="2800">
                <a:latin typeface="Oswald"/>
                <a:ea typeface="Oswald"/>
                <a:cs typeface="Oswald"/>
                <a:sym typeface="Oswald"/>
              </a:rPr>
              <a:t> pentru că numărătorul </a:t>
            </a:r>
            <a:r>
              <a:rPr lang="ro" sz="2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este mai mic</a:t>
            </a:r>
            <a:r>
              <a:rPr lang="ro" sz="2800">
                <a:latin typeface="Oswald"/>
                <a:ea typeface="Oswald"/>
                <a:cs typeface="Oswald"/>
                <a:sym typeface="Oswald"/>
              </a:rPr>
              <a:t> decât numitorul</a:t>
            </a:r>
            <a:r>
              <a:rPr lang="ro" sz="2600">
                <a:latin typeface="Oswald"/>
                <a:ea typeface="Oswald"/>
                <a:cs typeface="Oswald"/>
                <a:sym typeface="Oswald"/>
              </a:rPr>
              <a:t>.</a:t>
            </a:r>
            <a:endParaRPr sz="26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"/>
          <p:cNvSpPr txBox="1"/>
          <p:nvPr/>
        </p:nvSpPr>
        <p:spPr>
          <a:xfrm>
            <a:off x="201200" y="1364600"/>
            <a:ext cx="875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5" name="Google Shape;3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7050" y="798575"/>
            <a:ext cx="1033050" cy="1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910238" y="798575"/>
            <a:ext cx="1033050" cy="1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013438" y="798575"/>
            <a:ext cx="1033050" cy="1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21725" y="870675"/>
            <a:ext cx="1033050" cy="1033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9" name="Google Shape;319;p25"/>
          <p:cNvGraphicFramePr/>
          <p:nvPr/>
        </p:nvGraphicFramePr>
        <p:xfrm>
          <a:off x="761550" y="682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3409100"/>
                <a:gridCol w="1694600"/>
              </a:tblGrid>
              <a:tr h="128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20" name="Google Shape;320;p25"/>
          <p:cNvSpPr/>
          <p:nvPr/>
        </p:nvSpPr>
        <p:spPr>
          <a:xfrm>
            <a:off x="2537100" y="2353213"/>
            <a:ext cx="279375" cy="570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sp>
        <p:nvSpPr>
          <p:cNvPr id="321" name="Google Shape;321;p25"/>
          <p:cNvSpPr/>
          <p:nvPr/>
        </p:nvSpPr>
        <p:spPr>
          <a:xfrm>
            <a:off x="2943299" y="2438600"/>
            <a:ext cx="226925" cy="400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&lt;</a:t>
            </a:r>
          </a:p>
        </p:txBody>
      </p:sp>
      <p:sp>
        <p:nvSpPr>
          <p:cNvPr id="322" name="Google Shape;322;p25"/>
          <p:cNvSpPr/>
          <p:nvPr/>
        </p:nvSpPr>
        <p:spPr>
          <a:xfrm>
            <a:off x="3297050" y="2269475"/>
            <a:ext cx="279376" cy="6045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4</a:t>
            </a:r>
          </a:p>
        </p:txBody>
      </p:sp>
      <p:cxnSp>
        <p:nvCxnSpPr>
          <p:cNvPr id="323" name="Google Shape;323;p25"/>
          <p:cNvCxnSpPr/>
          <p:nvPr/>
        </p:nvCxnSpPr>
        <p:spPr>
          <a:xfrm>
            <a:off x="736763" y="2656325"/>
            <a:ext cx="557700" cy="33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4" name="Google Shape;324;p25"/>
          <p:cNvSpPr/>
          <p:nvPr/>
        </p:nvSpPr>
        <p:spPr>
          <a:xfrm>
            <a:off x="3464500" y="2372488"/>
            <a:ext cx="279375" cy="570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sp>
        <p:nvSpPr>
          <p:cNvPr id="325" name="Google Shape;325;p25"/>
          <p:cNvSpPr/>
          <p:nvPr/>
        </p:nvSpPr>
        <p:spPr>
          <a:xfrm>
            <a:off x="3835551" y="2485000"/>
            <a:ext cx="335100" cy="307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&lt;</a:t>
            </a:r>
          </a:p>
        </p:txBody>
      </p:sp>
      <p:sp>
        <p:nvSpPr>
          <p:cNvPr id="326" name="Google Shape;326;p25"/>
          <p:cNvSpPr/>
          <p:nvPr/>
        </p:nvSpPr>
        <p:spPr>
          <a:xfrm>
            <a:off x="4391900" y="2355700"/>
            <a:ext cx="279376" cy="6045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4</a:t>
            </a:r>
          </a:p>
        </p:txBody>
      </p:sp>
      <p:grpSp>
        <p:nvGrpSpPr>
          <p:cNvPr id="327" name="Google Shape;327;p25"/>
          <p:cNvGrpSpPr/>
          <p:nvPr/>
        </p:nvGrpSpPr>
        <p:grpSpPr>
          <a:xfrm>
            <a:off x="126138" y="209575"/>
            <a:ext cx="8686200" cy="4697400"/>
            <a:chOff x="138838" y="255225"/>
            <a:chExt cx="8686200" cy="4697400"/>
          </a:xfrm>
        </p:grpSpPr>
        <p:sp>
          <p:nvSpPr>
            <p:cNvPr id="328" name="Google Shape;328;p25"/>
            <p:cNvSpPr/>
            <p:nvPr/>
          </p:nvSpPr>
          <p:spPr>
            <a:xfrm>
              <a:off x="138838" y="255225"/>
              <a:ext cx="8686200" cy="46974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872825" y="2045825"/>
              <a:ext cx="282949" cy="560821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5</a:t>
              </a:r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872825" y="2699175"/>
              <a:ext cx="279376" cy="604549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sp>
          <p:nvSpPr>
            <p:cNvPr id="331" name="Google Shape;331;p25"/>
            <p:cNvSpPr/>
            <p:nvPr/>
          </p:nvSpPr>
          <p:spPr>
            <a:xfrm>
              <a:off x="1363799" y="2438600"/>
              <a:ext cx="226925" cy="4002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&gt;</a:t>
              </a:r>
            </a:p>
          </p:txBody>
        </p:sp>
        <p:sp>
          <p:nvSpPr>
            <p:cNvPr id="332" name="Google Shape;332;p25"/>
            <p:cNvSpPr/>
            <p:nvPr/>
          </p:nvSpPr>
          <p:spPr>
            <a:xfrm>
              <a:off x="1802313" y="2306401"/>
              <a:ext cx="226925" cy="58775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1</a:t>
              </a:r>
            </a:p>
          </p:txBody>
        </p:sp>
        <p:cxnSp>
          <p:nvCxnSpPr>
            <p:cNvPr id="333" name="Google Shape;333;p25"/>
            <p:cNvCxnSpPr/>
            <p:nvPr/>
          </p:nvCxnSpPr>
          <p:spPr>
            <a:xfrm>
              <a:off x="1215725" y="2158700"/>
              <a:ext cx="2190000" cy="4053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4" name="Google Shape;334;p25"/>
            <p:cNvCxnSpPr/>
            <p:nvPr/>
          </p:nvCxnSpPr>
          <p:spPr>
            <a:xfrm flipH="1" rot="10800000">
              <a:off x="1496300" y="2930150"/>
              <a:ext cx="2868000" cy="4287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335" name="Google Shape;335;p25"/>
          <p:cNvCxnSpPr/>
          <p:nvPr/>
        </p:nvCxnSpPr>
        <p:spPr>
          <a:xfrm flipH="1" rot="10800000">
            <a:off x="794900" y="2665250"/>
            <a:ext cx="428700" cy="7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36" name="Google Shape;336;p25"/>
          <p:cNvGrpSpPr/>
          <p:nvPr/>
        </p:nvGrpSpPr>
        <p:grpSpPr>
          <a:xfrm>
            <a:off x="3464500" y="2269475"/>
            <a:ext cx="1336600" cy="577596"/>
            <a:chOff x="3464500" y="2269475"/>
            <a:chExt cx="1336600" cy="577596"/>
          </a:xfrm>
        </p:grpSpPr>
        <p:sp>
          <p:nvSpPr>
            <p:cNvPr id="337" name="Google Shape;337;p25"/>
            <p:cNvSpPr/>
            <p:nvPr/>
          </p:nvSpPr>
          <p:spPr>
            <a:xfrm>
              <a:off x="3464500" y="2286250"/>
              <a:ext cx="282949" cy="560821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5</a:t>
              </a:r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4521725" y="2269475"/>
              <a:ext cx="279376" cy="5229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4038149" y="2290025"/>
              <a:ext cx="226925" cy="4002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&gt;</a:t>
              </a:r>
            </a:p>
          </p:txBody>
        </p:sp>
      </p:grpSp>
      <p:sp>
        <p:nvSpPr>
          <p:cNvPr id="340" name="Google Shape;340;p25"/>
          <p:cNvSpPr txBox="1"/>
          <p:nvPr/>
        </p:nvSpPr>
        <p:spPr>
          <a:xfrm>
            <a:off x="234500" y="3772775"/>
            <a:ext cx="8689500" cy="104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800">
                <a:latin typeface="Oswald"/>
                <a:ea typeface="Oswald"/>
                <a:cs typeface="Oswald"/>
                <a:sym typeface="Oswald"/>
              </a:rPr>
              <a:t>Fracția 5/4 este </a:t>
            </a:r>
            <a:r>
              <a:rPr lang="ro" sz="2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supraunitară </a:t>
            </a:r>
            <a:r>
              <a:rPr lang="ro" sz="2800">
                <a:latin typeface="Oswald"/>
                <a:ea typeface="Oswald"/>
                <a:cs typeface="Oswald"/>
                <a:sym typeface="Oswald"/>
              </a:rPr>
              <a:t>pentru că numărătorul </a:t>
            </a:r>
            <a:r>
              <a:rPr lang="ro" sz="2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este mai mare</a:t>
            </a:r>
            <a:r>
              <a:rPr lang="ro" sz="2800">
                <a:latin typeface="Oswald"/>
                <a:ea typeface="Oswald"/>
                <a:cs typeface="Oswald"/>
                <a:sym typeface="Oswald"/>
              </a:rPr>
              <a:t> decât numitorul</a:t>
            </a:r>
            <a:r>
              <a:rPr lang="ro" sz="2600">
                <a:latin typeface="Oswald"/>
                <a:ea typeface="Oswald"/>
                <a:cs typeface="Oswald"/>
                <a:sym typeface="Oswald"/>
              </a:rPr>
              <a:t>.</a:t>
            </a:r>
            <a:endParaRPr sz="2600"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341" name="Google Shape;341;p25"/>
          <p:cNvGraphicFramePr/>
          <p:nvPr/>
        </p:nvGraphicFramePr>
        <p:xfrm>
          <a:off x="234500" y="30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932425"/>
                <a:gridCol w="932425"/>
                <a:gridCol w="932425"/>
                <a:gridCol w="932425"/>
              </a:tblGrid>
              <a:tr h="104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pic>
        <p:nvPicPr>
          <p:cNvPr id="342" name="Google Shape;3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66924" y="333350"/>
            <a:ext cx="974150" cy="974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3" name="Google Shape;343;p25"/>
          <p:cNvGraphicFramePr/>
          <p:nvPr/>
        </p:nvGraphicFramePr>
        <p:xfrm>
          <a:off x="4751250" y="33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932425"/>
                <a:gridCol w="932425"/>
                <a:gridCol w="932425"/>
                <a:gridCol w="932425"/>
              </a:tblGrid>
              <a:tr h="104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pic>
        <p:nvPicPr>
          <p:cNvPr id="344" name="Google Shape;3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099349" y="297075"/>
            <a:ext cx="974150" cy="9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42899" y="333350"/>
            <a:ext cx="974150" cy="9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751249" y="369625"/>
            <a:ext cx="974150" cy="9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34499" y="297075"/>
            <a:ext cx="974150" cy="974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8" name="Google Shape;348;p25"/>
          <p:cNvGraphicFramePr/>
          <p:nvPr/>
        </p:nvGraphicFramePr>
        <p:xfrm>
          <a:off x="234500" y="303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932425"/>
                <a:gridCol w="932425"/>
                <a:gridCol w="932425"/>
                <a:gridCol w="932425"/>
              </a:tblGrid>
              <a:tr h="104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grpSp>
        <p:nvGrpSpPr>
          <p:cNvPr id="349" name="Google Shape;349;p25"/>
          <p:cNvGrpSpPr/>
          <p:nvPr/>
        </p:nvGrpSpPr>
        <p:grpSpPr>
          <a:xfrm>
            <a:off x="234499" y="290712"/>
            <a:ext cx="3782550" cy="1023163"/>
            <a:chOff x="234499" y="290712"/>
            <a:chExt cx="3782550" cy="1023163"/>
          </a:xfrm>
        </p:grpSpPr>
        <p:pic>
          <p:nvPicPr>
            <p:cNvPr id="350" name="Google Shape;350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099349" y="290712"/>
              <a:ext cx="974150" cy="974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3042899" y="326987"/>
              <a:ext cx="974150" cy="974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1166924" y="339725"/>
              <a:ext cx="974150" cy="974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34499" y="339725"/>
              <a:ext cx="974150" cy="974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l-type-id" id="358" name="Google Shape;358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359" name="Google Shape;359;p2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2020" y="508000"/>
            <a:ext cx="874500" cy="3825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360" name="Google Shape;360;p26"/>
          <p:cNvSpPr txBox="1"/>
          <p:nvPr/>
        </p:nvSpPr>
        <p:spPr>
          <a:xfrm>
            <a:off x="2590800" y="1928813"/>
            <a:ext cx="60453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Fracția 5/6 este echiunitară?</a:t>
            </a:r>
            <a:endParaRPr b="1" sz="3600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footer-id" id="361" name="Google Shape;361;p26"/>
          <p:cNvSpPr txBox="1"/>
          <p:nvPr/>
        </p:nvSpPr>
        <p:spPr>
          <a:xfrm>
            <a:off x="2590800" y="4381500"/>
            <a:ext cx="8127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13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ro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l-type-id" id="366" name="Google Shape;366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367" name="Google Shape;367;p2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2020" y="508000"/>
            <a:ext cx="874500" cy="3825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368" name="Google Shape;368;p27"/>
          <p:cNvSpPr txBox="1"/>
          <p:nvPr/>
        </p:nvSpPr>
        <p:spPr>
          <a:xfrm>
            <a:off x="2590800" y="1928813"/>
            <a:ext cx="60453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Fracția 3/3 este echiunitară?</a:t>
            </a:r>
            <a:endParaRPr b="1" sz="3600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footer-id" id="369" name="Google Shape;369;p27"/>
          <p:cNvSpPr txBox="1"/>
          <p:nvPr/>
        </p:nvSpPr>
        <p:spPr>
          <a:xfrm>
            <a:off x="2590800" y="4381500"/>
            <a:ext cx="8127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13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ro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l-type-id" id="374" name="Google Shape;374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375" name="Google Shape;375;p2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2020" y="508000"/>
            <a:ext cx="874500" cy="3825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376" name="Google Shape;376;p28"/>
          <p:cNvSpPr txBox="1"/>
          <p:nvPr/>
        </p:nvSpPr>
        <p:spPr>
          <a:xfrm>
            <a:off x="2590800" y="1928813"/>
            <a:ext cx="60453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Fracția 9/7 este supraunitară?</a:t>
            </a:r>
            <a:endParaRPr b="1" sz="3600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footer-id" id="377" name="Google Shape;377;p28"/>
          <p:cNvSpPr txBox="1"/>
          <p:nvPr/>
        </p:nvSpPr>
        <p:spPr>
          <a:xfrm>
            <a:off x="2590800" y="4381500"/>
            <a:ext cx="8127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13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ro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" name="Google Shape;382;p29"/>
          <p:cNvGraphicFramePr/>
          <p:nvPr/>
        </p:nvGraphicFramePr>
        <p:xfrm>
          <a:off x="293975" y="234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8446950"/>
              </a:tblGrid>
              <a:tr h="4542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sp>
        <p:nvSpPr>
          <p:cNvPr id="383" name="Google Shape;383;p29"/>
          <p:cNvSpPr txBox="1"/>
          <p:nvPr/>
        </p:nvSpPr>
        <p:spPr>
          <a:xfrm>
            <a:off x="1449525" y="3405625"/>
            <a:ext cx="44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4" name="Google Shape;3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575" y="2267850"/>
            <a:ext cx="2358725" cy="23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9"/>
          <p:cNvSpPr txBox="1"/>
          <p:nvPr/>
        </p:nvSpPr>
        <p:spPr>
          <a:xfrm>
            <a:off x="810500" y="475375"/>
            <a:ext cx="7722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2500">
                <a:solidFill>
                  <a:srgbClr val="1155CC"/>
                </a:solidFill>
                <a:latin typeface="Oswald"/>
                <a:ea typeface="Oswald"/>
                <a:cs typeface="Oswald"/>
                <a:sym typeface="Oswald"/>
              </a:rPr>
              <a:t>Să ne jucăm puțin:</a:t>
            </a:r>
            <a:endParaRPr sz="2500">
              <a:solidFill>
                <a:srgbClr val="1155C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6" name="Google Shape;386;p2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050" y="1735275"/>
            <a:ext cx="1809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5913" y="1699775"/>
            <a:ext cx="1724025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"/>
          <p:cNvSpPr txBox="1"/>
          <p:nvPr/>
        </p:nvSpPr>
        <p:spPr>
          <a:xfrm>
            <a:off x="201200" y="950775"/>
            <a:ext cx="87561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98450" lvl="0" marL="457200" rtl="0" algn="ctr"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100"/>
              <a:buFont typeface="Oswald"/>
              <a:buChar char="●"/>
            </a:pPr>
            <a:r>
              <a:rPr lang="ro" sz="1600">
                <a:solidFill>
                  <a:srgbClr val="85200C"/>
                </a:solidFill>
                <a:latin typeface="Oswald"/>
                <a:ea typeface="Oswald"/>
                <a:cs typeface="Oswald"/>
                <a:sym typeface="Oswald"/>
              </a:rPr>
              <a:t>Mirela Mihăescu, Ștefan Pacearcă, Anița Dulman, Crenguța Alexe, Otilia Brebenel, ”</a:t>
            </a:r>
            <a:r>
              <a:rPr b="1" lang="ro" sz="1600">
                <a:solidFill>
                  <a:srgbClr val="85200C"/>
                </a:solidFill>
                <a:latin typeface="Oswald"/>
                <a:ea typeface="Oswald"/>
                <a:cs typeface="Oswald"/>
                <a:sym typeface="Oswald"/>
              </a:rPr>
              <a:t>Matematică”,</a:t>
            </a:r>
            <a:r>
              <a:rPr lang="ro" sz="1600">
                <a:solidFill>
                  <a:srgbClr val="85200C"/>
                </a:solidFill>
                <a:latin typeface="Oswald"/>
                <a:ea typeface="Oswald"/>
                <a:cs typeface="Oswald"/>
                <a:sym typeface="Oswald"/>
              </a:rPr>
              <a:t>  manual pentru clasa a IV-a, Ed. Intuitext, 2</a:t>
            </a:r>
            <a:r>
              <a:rPr lang="ro" sz="1300">
                <a:solidFill>
                  <a:srgbClr val="85200C"/>
                </a:solidFill>
                <a:latin typeface="Oswald"/>
                <a:ea typeface="Oswald"/>
                <a:cs typeface="Oswald"/>
                <a:sym typeface="Oswald"/>
              </a:rPr>
              <a:t>016</a:t>
            </a:r>
            <a:endParaRPr sz="13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3" name="Google Shape;393;p30"/>
          <p:cNvSpPr txBox="1"/>
          <p:nvPr/>
        </p:nvSpPr>
        <p:spPr>
          <a:xfrm>
            <a:off x="318100" y="426975"/>
            <a:ext cx="8756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800">
                <a:latin typeface="Oswald"/>
                <a:ea typeface="Oswald"/>
                <a:cs typeface="Oswald"/>
                <a:sym typeface="Oswald"/>
              </a:rPr>
              <a:t>BIBLIOGRAFIE:</a:t>
            </a:r>
            <a:endParaRPr b="1" sz="3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4" name="Google Shape;394;p30"/>
          <p:cNvSpPr txBox="1"/>
          <p:nvPr/>
        </p:nvSpPr>
        <p:spPr>
          <a:xfrm>
            <a:off x="84325" y="3132850"/>
            <a:ext cx="8572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r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300"/>
              <a:buFont typeface="Oswald"/>
              <a:buChar char="●"/>
            </a:pPr>
            <a:r>
              <a:rPr lang="ro" sz="230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https://wordwall.net/ro/resource/8338150/fractii-subunitare-echiunitare-supraunitare</a:t>
            </a:r>
            <a:endParaRPr sz="2300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95" name="Google Shape;3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1800" y="580875"/>
            <a:ext cx="1053076" cy="81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0"/>
          <p:cNvSpPr txBox="1"/>
          <p:nvPr/>
        </p:nvSpPr>
        <p:spPr>
          <a:xfrm>
            <a:off x="5716600" y="580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0"/>
          <p:cNvSpPr txBox="1"/>
          <p:nvPr/>
        </p:nvSpPr>
        <p:spPr>
          <a:xfrm>
            <a:off x="318100" y="2405075"/>
            <a:ext cx="7785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500"/>
              <a:buFont typeface="Oswald"/>
              <a:buChar char="●"/>
            </a:pPr>
            <a:r>
              <a:rPr lang="ro" sz="1500">
                <a:solidFill>
                  <a:srgbClr val="85200C"/>
                </a:solidFill>
                <a:latin typeface="Oswald"/>
                <a:ea typeface="Oswald"/>
                <a:cs typeface="Oswald"/>
                <a:sym typeface="Oswald"/>
              </a:rPr>
              <a:t>https://ro.pinterest.com/pin/37436240642915283/</a:t>
            </a:r>
            <a:endParaRPr sz="15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8" name="Google Shape;398;p30"/>
          <p:cNvSpPr txBox="1"/>
          <p:nvPr/>
        </p:nvSpPr>
        <p:spPr>
          <a:xfrm>
            <a:off x="0" y="0"/>
            <a:ext cx="90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/>
          <p:nvPr/>
        </p:nvSpPr>
        <p:spPr>
          <a:xfrm>
            <a:off x="201200" y="223050"/>
            <a:ext cx="8686200" cy="469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201200" y="950775"/>
            <a:ext cx="8756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201200" y="949100"/>
            <a:ext cx="875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84325" y="3395125"/>
            <a:ext cx="857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4247275" y="2095163"/>
            <a:ext cx="416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9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2392500" y="323400"/>
            <a:ext cx="4644600" cy="4496700"/>
          </a:xfrm>
          <a:prstGeom prst="ellipse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900">
                <a:solidFill>
                  <a:srgbClr val="9900FF"/>
                </a:solidFill>
              </a:rPr>
              <a:t>”</a:t>
            </a:r>
            <a:r>
              <a:rPr lang="ro" sz="4200">
                <a:solidFill>
                  <a:srgbClr val="9900FF"/>
                </a:solidFill>
              </a:rPr>
              <a:t> Lumea este condusă de numere”.</a:t>
            </a:r>
            <a:endParaRPr sz="4200">
              <a:solidFill>
                <a:srgbClr val="9900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o" sz="4200">
                <a:solidFill>
                  <a:srgbClr val="9900FF"/>
                </a:solidFill>
              </a:rPr>
              <a:t>                                 Pitagora</a:t>
            </a:r>
            <a:endParaRPr sz="4200">
              <a:solidFill>
                <a:srgbClr val="9900FF"/>
              </a:solidFill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3483550" y="1278075"/>
            <a:ext cx="253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25" y="1349300"/>
            <a:ext cx="2679775" cy="26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/>
          <p:nvPr/>
        </p:nvSpPr>
        <p:spPr>
          <a:xfrm>
            <a:off x="3530300" y="958550"/>
            <a:ext cx="261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271100" y="100575"/>
            <a:ext cx="8686200" cy="469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 txBox="1"/>
          <p:nvPr/>
        </p:nvSpPr>
        <p:spPr>
          <a:xfrm>
            <a:off x="201200" y="201200"/>
            <a:ext cx="8756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311725" y="1067200"/>
            <a:ext cx="8645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500">
                <a:latin typeface="Oswald"/>
                <a:ea typeface="Oswald"/>
                <a:cs typeface="Oswald"/>
                <a:sym typeface="Oswald"/>
              </a:rPr>
              <a:t>Orice obiect care se poate împărți în părți egale se numește </a:t>
            </a:r>
            <a:r>
              <a:rPr i="1" lang="ro" sz="25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întreg</a:t>
            </a:r>
            <a:r>
              <a:rPr i="1" lang="ro" sz="25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ro" sz="2500">
                <a:latin typeface="Oswald"/>
                <a:ea typeface="Oswald"/>
                <a:cs typeface="Oswald"/>
                <a:sym typeface="Oswald"/>
              </a:rPr>
              <a:t>sau </a:t>
            </a:r>
            <a:r>
              <a:rPr i="1" lang="ro" sz="25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unitate</a:t>
            </a:r>
            <a:r>
              <a:rPr lang="ro" sz="2500">
                <a:latin typeface="Oswald"/>
                <a:ea typeface="Oswald"/>
                <a:cs typeface="Oswald"/>
                <a:sym typeface="Oswald"/>
              </a:rPr>
              <a:t>. Întregul poate fi un segment, figuri geometrice, mulțimi de obiecte sau un număr .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201200" y="279925"/>
            <a:ext cx="86862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3500">
                <a:solidFill>
                  <a:srgbClr val="9900FF"/>
                </a:solidFill>
                <a:latin typeface="Oswald"/>
                <a:ea typeface="Oswald"/>
                <a:cs typeface="Oswald"/>
                <a:sym typeface="Oswald"/>
              </a:rPr>
              <a:t>Întregul</a:t>
            </a:r>
            <a:endParaRPr sz="3500">
              <a:solidFill>
                <a:srgbClr val="99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5" name="Google Shape;95;p15"/>
          <p:cNvSpPr/>
          <p:nvPr/>
        </p:nvSpPr>
        <p:spPr>
          <a:xfrm>
            <a:off x="4342350" y="2071800"/>
            <a:ext cx="1259700" cy="10053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6386050" y="2251050"/>
            <a:ext cx="1828200" cy="778500"/>
          </a:xfrm>
          <a:prstGeom prst="triangle">
            <a:avLst>
              <a:gd fmla="val 49761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7" name="Google Shape;97;p15"/>
          <p:cNvGraphicFramePr/>
          <p:nvPr/>
        </p:nvGraphicFramePr>
        <p:xfrm>
          <a:off x="384900" y="3387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3013975"/>
              </a:tblGrid>
              <a:tr h="717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980000"/>
                        </a:solidFill>
                        <a:highlight>
                          <a:srgbClr val="980000"/>
                        </a:highlight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98" name="Google Shape;98;p15"/>
          <p:cNvCxnSpPr/>
          <p:nvPr/>
        </p:nvCxnSpPr>
        <p:spPr>
          <a:xfrm>
            <a:off x="612325" y="3787650"/>
            <a:ext cx="24930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15"/>
          <p:cNvCxnSpPr/>
          <p:nvPr/>
        </p:nvCxnSpPr>
        <p:spPr>
          <a:xfrm>
            <a:off x="603575" y="3630200"/>
            <a:ext cx="0" cy="332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5"/>
          <p:cNvCxnSpPr/>
          <p:nvPr/>
        </p:nvCxnSpPr>
        <p:spPr>
          <a:xfrm>
            <a:off x="3131575" y="3665175"/>
            <a:ext cx="0" cy="262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15"/>
          <p:cNvCxnSpPr/>
          <p:nvPr/>
        </p:nvCxnSpPr>
        <p:spPr>
          <a:xfrm>
            <a:off x="1460825" y="3691425"/>
            <a:ext cx="8700" cy="227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5"/>
          <p:cNvCxnSpPr/>
          <p:nvPr/>
        </p:nvCxnSpPr>
        <p:spPr>
          <a:xfrm>
            <a:off x="2256850" y="3630200"/>
            <a:ext cx="21900" cy="225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5"/>
          <p:cNvCxnSpPr>
            <a:stCxn id="95" idx="0"/>
            <a:endCxn id="95" idx="4"/>
          </p:cNvCxnSpPr>
          <p:nvPr/>
        </p:nvCxnSpPr>
        <p:spPr>
          <a:xfrm>
            <a:off x="4972200" y="2071800"/>
            <a:ext cx="0" cy="100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15"/>
          <p:cNvCxnSpPr>
            <a:stCxn id="95" idx="2"/>
            <a:endCxn id="95" idx="6"/>
          </p:cNvCxnSpPr>
          <p:nvPr/>
        </p:nvCxnSpPr>
        <p:spPr>
          <a:xfrm>
            <a:off x="4342350" y="2574450"/>
            <a:ext cx="1259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5"/>
          <p:cNvCxnSpPr>
            <a:stCxn id="95" idx="1"/>
          </p:cNvCxnSpPr>
          <p:nvPr/>
        </p:nvCxnSpPr>
        <p:spPr>
          <a:xfrm>
            <a:off x="4526829" y="2219023"/>
            <a:ext cx="890700" cy="7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15"/>
          <p:cNvCxnSpPr>
            <a:stCxn id="95" idx="7"/>
          </p:cNvCxnSpPr>
          <p:nvPr/>
        </p:nvCxnSpPr>
        <p:spPr>
          <a:xfrm flipH="1">
            <a:off x="4526871" y="2219023"/>
            <a:ext cx="890700" cy="71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5"/>
          <p:cNvCxnSpPr>
            <a:stCxn id="96" idx="0"/>
            <a:endCxn id="96" idx="3"/>
          </p:cNvCxnSpPr>
          <p:nvPr/>
        </p:nvCxnSpPr>
        <p:spPr>
          <a:xfrm>
            <a:off x="7295781" y="2251050"/>
            <a:ext cx="0" cy="77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108" name="Google Shape;108;p15"/>
          <p:cNvGraphicFramePr/>
          <p:nvPr/>
        </p:nvGraphicFramePr>
        <p:xfrm>
          <a:off x="384900" y="249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642150"/>
                <a:gridCol w="642150"/>
                <a:gridCol w="642150"/>
                <a:gridCol w="642150"/>
                <a:gridCol w="642150"/>
              </a:tblGrid>
              <a:tr h="262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9" name="Google Shape;109;p15"/>
          <p:cNvGraphicFramePr/>
          <p:nvPr/>
        </p:nvGraphicFramePr>
        <p:xfrm>
          <a:off x="5199650" y="3275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3687750"/>
              </a:tblGrid>
              <a:tr h="1465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0" name="Google Shape;11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4850" y="3364163"/>
            <a:ext cx="1259701" cy="75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7700" y="3927675"/>
            <a:ext cx="1259701" cy="75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250" y="3787650"/>
            <a:ext cx="1259701" cy="75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0113" y="3436625"/>
            <a:ext cx="1385900" cy="107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288600" y="109325"/>
            <a:ext cx="8686200" cy="469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201200" y="201200"/>
            <a:ext cx="8756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306150" y="1067200"/>
            <a:ext cx="8651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500">
                <a:latin typeface="Oswald"/>
                <a:ea typeface="Oswald"/>
                <a:cs typeface="Oswald"/>
                <a:sym typeface="Oswald"/>
              </a:rPr>
              <a:t>O parte dintr-un întreg care a fost împărțit în mai multe părți de mărimi  egale se numește </a:t>
            </a:r>
            <a:r>
              <a:rPr lang="ro" sz="25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unitate fracționară.</a:t>
            </a:r>
            <a:endParaRPr sz="25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306150" y="279925"/>
            <a:ext cx="85812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99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3500">
                <a:solidFill>
                  <a:srgbClr val="9900FF"/>
                </a:solidFill>
                <a:latin typeface="Oswald"/>
                <a:ea typeface="Oswald"/>
                <a:cs typeface="Oswald"/>
                <a:sym typeface="Oswald"/>
              </a:rPr>
              <a:t>Unitate fracționară</a:t>
            </a:r>
            <a:endParaRPr sz="3500">
              <a:solidFill>
                <a:srgbClr val="99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22" name="Google Shape;122;p16"/>
          <p:cNvGraphicFramePr/>
          <p:nvPr/>
        </p:nvGraphicFramePr>
        <p:xfrm>
          <a:off x="306150" y="2021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2180225"/>
                <a:gridCol w="2145325"/>
                <a:gridCol w="2145325"/>
                <a:gridCol w="2145325"/>
              </a:tblGrid>
              <a:tr h="1764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7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" sz="3000">
                          <a:solidFill>
                            <a:srgbClr val="0000FF"/>
                          </a:solidFill>
                        </a:rPr>
                        <a:t>doime/</a:t>
                      </a:r>
                      <a:endParaRPr sz="3000">
                        <a:solidFill>
                          <a:srgbClr val="0000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" sz="3000">
                          <a:solidFill>
                            <a:srgbClr val="0000FF"/>
                          </a:solidFill>
                        </a:rPr>
                        <a:t>jumătate</a:t>
                      </a:r>
                      <a:endParaRPr sz="30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" sz="3100">
                          <a:solidFill>
                            <a:srgbClr val="0000FF"/>
                          </a:solidFill>
                        </a:rPr>
                        <a:t>treime</a:t>
                      </a:r>
                      <a:endParaRPr sz="31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" sz="3100">
                          <a:solidFill>
                            <a:srgbClr val="0000FF"/>
                          </a:solidFill>
                        </a:rPr>
                        <a:t>zecime</a:t>
                      </a:r>
                      <a:endParaRPr sz="31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" sz="3100">
                          <a:solidFill>
                            <a:srgbClr val="0000FF"/>
                          </a:solidFill>
                        </a:rPr>
                        <a:t>sfert/</a:t>
                      </a:r>
                      <a:endParaRPr sz="3100">
                        <a:solidFill>
                          <a:srgbClr val="0000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" sz="3100">
                          <a:solidFill>
                            <a:srgbClr val="0000FF"/>
                          </a:solidFill>
                        </a:rPr>
                        <a:t>pătrime</a:t>
                      </a:r>
                      <a:endParaRPr sz="31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23" name="Google Shape;123;p16"/>
          <p:cNvPicPr preferRelativeResize="0"/>
          <p:nvPr/>
        </p:nvPicPr>
        <p:blipFill rotWithShape="1">
          <a:blip r:embed="rId3">
            <a:alphaModFix/>
          </a:blip>
          <a:srcRect b="23559" l="8698" r="-16747" t="-9670"/>
          <a:stretch/>
        </p:blipFill>
        <p:spPr>
          <a:xfrm>
            <a:off x="638825" y="1917150"/>
            <a:ext cx="1609275" cy="18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4">
            <a:alphaModFix/>
          </a:blip>
          <a:srcRect b="24203" l="9999" r="9354" t="-10768"/>
          <a:stretch/>
        </p:blipFill>
        <p:spPr>
          <a:xfrm>
            <a:off x="2752450" y="1908025"/>
            <a:ext cx="1504300" cy="18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5">
            <a:alphaModFix/>
          </a:blip>
          <a:srcRect b="16180" l="-11331" r="20165" t="10403"/>
          <a:stretch/>
        </p:blipFill>
        <p:spPr>
          <a:xfrm>
            <a:off x="5131050" y="2213100"/>
            <a:ext cx="1438275" cy="15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6">
            <a:alphaModFix/>
          </a:blip>
          <a:srcRect b="13607" l="10937" r="9106" t="7140"/>
          <a:stretch/>
        </p:blipFill>
        <p:spPr>
          <a:xfrm>
            <a:off x="7206279" y="2135226"/>
            <a:ext cx="1334047" cy="16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/>
          <p:nvPr/>
        </p:nvSpPr>
        <p:spPr>
          <a:xfrm>
            <a:off x="288600" y="109325"/>
            <a:ext cx="8686200" cy="469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201200" y="201200"/>
            <a:ext cx="8756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306150" y="1067200"/>
            <a:ext cx="8651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500">
                <a:latin typeface="Oswald"/>
                <a:ea typeface="Oswald"/>
                <a:cs typeface="Oswald"/>
                <a:sym typeface="Oswald"/>
              </a:rPr>
              <a:t>Una sau mai multe unități fracționare reprezintă o fracție.</a:t>
            </a:r>
            <a:endParaRPr sz="25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201200" y="279925"/>
            <a:ext cx="86862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3500">
                <a:solidFill>
                  <a:srgbClr val="9900FF"/>
                </a:solidFill>
                <a:latin typeface="Oswald"/>
                <a:ea typeface="Oswald"/>
                <a:cs typeface="Oswald"/>
                <a:sym typeface="Oswald"/>
              </a:rPr>
              <a:t>Fracție</a:t>
            </a:r>
            <a:endParaRPr sz="3500">
              <a:solidFill>
                <a:srgbClr val="99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35" name="Google Shape;135;p17"/>
          <p:cNvGraphicFramePr/>
          <p:nvPr/>
        </p:nvGraphicFramePr>
        <p:xfrm>
          <a:off x="306150" y="1686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2180225"/>
                <a:gridCol w="2145325"/>
                <a:gridCol w="2145325"/>
                <a:gridCol w="2145325"/>
              </a:tblGrid>
              <a:tr h="311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"/>
                        <a:t>           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36" name="Google Shape;136;p17"/>
          <p:cNvGrpSpPr/>
          <p:nvPr/>
        </p:nvGrpSpPr>
        <p:grpSpPr>
          <a:xfrm>
            <a:off x="4120050" y="1962150"/>
            <a:ext cx="1005900" cy="2549106"/>
            <a:chOff x="4120050" y="1962150"/>
            <a:chExt cx="1005900" cy="2549106"/>
          </a:xfrm>
        </p:grpSpPr>
        <p:sp>
          <p:nvSpPr>
            <p:cNvPr id="137" name="Google Shape;137;p17"/>
            <p:cNvSpPr/>
            <p:nvPr/>
          </p:nvSpPr>
          <p:spPr>
            <a:xfrm>
              <a:off x="4181335" y="1962150"/>
              <a:ext cx="781747" cy="1218458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3</a:t>
              </a: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4122753" y="3291750"/>
              <a:ext cx="843094" cy="1219506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lt2"/>
                  </a:solidFill>
                  <a:latin typeface="Arial"/>
                </a:rPr>
                <a:t>4</a:t>
              </a:r>
            </a:p>
          </p:txBody>
        </p:sp>
        <p:cxnSp>
          <p:nvCxnSpPr>
            <p:cNvPr id="139" name="Google Shape;139;p17"/>
            <p:cNvCxnSpPr/>
            <p:nvPr/>
          </p:nvCxnSpPr>
          <p:spPr>
            <a:xfrm>
              <a:off x="4120050" y="3201575"/>
              <a:ext cx="1005900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40" name="Google Shape;140;p17"/>
          <p:cNvSpPr/>
          <p:nvPr/>
        </p:nvSpPr>
        <p:spPr>
          <a:xfrm>
            <a:off x="5257225" y="2554250"/>
            <a:ext cx="594900" cy="15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5348400" y="3629400"/>
            <a:ext cx="594900" cy="15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5943300" y="2220100"/>
            <a:ext cx="2979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9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  <a:t>numărător</a:t>
            </a:r>
            <a:endParaRPr sz="3900">
              <a:solidFill>
                <a:srgbClr val="FF99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6140725" y="3377250"/>
            <a:ext cx="2423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3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  <a:t>numitor</a:t>
            </a:r>
            <a:endParaRPr sz="4300">
              <a:solidFill>
                <a:srgbClr val="FF99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44" name="Google Shape;144;p17"/>
          <p:cNvGraphicFramePr/>
          <p:nvPr/>
        </p:nvGraphicFramePr>
        <p:xfrm>
          <a:off x="488875" y="367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691175"/>
                <a:gridCol w="691175"/>
                <a:gridCol w="691175"/>
                <a:gridCol w="691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5" name="Google Shape;145;p17"/>
          <p:cNvSpPr/>
          <p:nvPr/>
        </p:nvSpPr>
        <p:spPr>
          <a:xfrm>
            <a:off x="417425" y="2176350"/>
            <a:ext cx="726900" cy="705300"/>
          </a:xfrm>
          <a:prstGeom prst="triangle">
            <a:avLst>
              <a:gd fmla="val 50000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1144325" y="2176350"/>
            <a:ext cx="726900" cy="705300"/>
          </a:xfrm>
          <a:prstGeom prst="triangle">
            <a:avLst>
              <a:gd fmla="val 50000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1835500" y="2176350"/>
            <a:ext cx="726900" cy="705300"/>
          </a:xfrm>
          <a:prstGeom prst="triangle">
            <a:avLst>
              <a:gd fmla="val 50000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8" name="Google Shape;148;p17"/>
          <p:cNvCxnSpPr/>
          <p:nvPr/>
        </p:nvCxnSpPr>
        <p:spPr>
          <a:xfrm>
            <a:off x="3367775" y="2536750"/>
            <a:ext cx="647400" cy="25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17"/>
          <p:cNvCxnSpPr/>
          <p:nvPr/>
        </p:nvCxnSpPr>
        <p:spPr>
          <a:xfrm flipH="1" rot="10800000">
            <a:off x="3332063" y="3452375"/>
            <a:ext cx="712200" cy="22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50" name="Google Shape;150;p17"/>
          <p:cNvGrpSpPr/>
          <p:nvPr/>
        </p:nvGrpSpPr>
        <p:grpSpPr>
          <a:xfrm>
            <a:off x="456400" y="2176350"/>
            <a:ext cx="2804925" cy="705300"/>
            <a:chOff x="456400" y="2176350"/>
            <a:chExt cx="2804925" cy="705300"/>
          </a:xfrm>
        </p:grpSpPr>
        <p:sp>
          <p:nvSpPr>
            <p:cNvPr id="151" name="Google Shape;151;p17"/>
            <p:cNvSpPr/>
            <p:nvPr/>
          </p:nvSpPr>
          <p:spPr>
            <a:xfrm>
              <a:off x="2534425" y="2176350"/>
              <a:ext cx="726900" cy="7053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456400" y="2176350"/>
              <a:ext cx="726900" cy="705300"/>
            </a:xfrm>
            <a:prstGeom prst="triangle">
              <a:avLst>
                <a:gd fmla="val 50000" name="adj"/>
              </a:avLst>
            </a:prstGeom>
            <a:solidFill>
              <a:srgbClr val="E066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1183300" y="2176350"/>
              <a:ext cx="726900" cy="705300"/>
            </a:xfrm>
            <a:prstGeom prst="triangle">
              <a:avLst>
                <a:gd fmla="val 50000" name="adj"/>
              </a:avLst>
            </a:prstGeom>
            <a:solidFill>
              <a:srgbClr val="E066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874475" y="2176350"/>
              <a:ext cx="726900" cy="705300"/>
            </a:xfrm>
            <a:prstGeom prst="triangle">
              <a:avLst>
                <a:gd fmla="val 50000" name="adj"/>
              </a:avLst>
            </a:prstGeom>
            <a:solidFill>
              <a:srgbClr val="E066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/>
          <p:nvPr/>
        </p:nvSpPr>
        <p:spPr>
          <a:xfrm>
            <a:off x="263850" y="288050"/>
            <a:ext cx="8686200" cy="469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193950" y="288050"/>
            <a:ext cx="8756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FF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61" name="Google Shape;161;p18"/>
          <p:cNvGraphicFramePr/>
          <p:nvPr/>
        </p:nvGraphicFramePr>
        <p:xfrm>
          <a:off x="445950" y="783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{5868430C-E330-4CB3-85A4-68464EF6E02C}</a:tableStyleId>
              </a:tblPr>
              <a:tblGrid>
                <a:gridCol w="4032100"/>
              </a:tblGrid>
              <a:tr h="772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8761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62" name="Google Shape;162;p18"/>
          <p:cNvGrpSpPr/>
          <p:nvPr/>
        </p:nvGrpSpPr>
        <p:grpSpPr>
          <a:xfrm>
            <a:off x="638925" y="889138"/>
            <a:ext cx="3229300" cy="561125"/>
            <a:chOff x="638925" y="889138"/>
            <a:chExt cx="3229300" cy="561125"/>
          </a:xfrm>
        </p:grpSpPr>
        <p:pic>
          <p:nvPicPr>
            <p:cNvPr id="163" name="Google Shape;163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8925" y="889138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2000" y="889138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45075" y="889138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37550" y="889138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72088" y="889138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19325" y="889138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18"/>
          <p:cNvGrpSpPr/>
          <p:nvPr/>
        </p:nvGrpSpPr>
        <p:grpSpPr>
          <a:xfrm>
            <a:off x="392350" y="1898925"/>
            <a:ext cx="2738012" cy="1301475"/>
            <a:chOff x="392350" y="1898925"/>
            <a:chExt cx="2738012" cy="1301475"/>
          </a:xfrm>
        </p:grpSpPr>
        <p:pic>
          <p:nvPicPr>
            <p:cNvPr id="170" name="Google Shape;17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25575" y="2639275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2350" y="2639275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14950" y="2639275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63850" y="2639275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37550" y="2639275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81463" y="2639275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63850" y="1898950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26875" y="1898925"/>
              <a:ext cx="448900" cy="5611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8" name="Google Shape;178;p18"/>
            <p:cNvCxnSpPr/>
            <p:nvPr/>
          </p:nvCxnSpPr>
          <p:spPr>
            <a:xfrm flipH="1" rot="10800000">
              <a:off x="555925" y="2541863"/>
              <a:ext cx="2431500" cy="156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9" name="Google Shape;179;p18"/>
          <p:cNvSpPr/>
          <p:nvPr/>
        </p:nvSpPr>
        <p:spPr>
          <a:xfrm>
            <a:off x="4572000" y="2112500"/>
            <a:ext cx="903900" cy="20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8"/>
          <p:cNvSpPr/>
          <p:nvPr/>
        </p:nvSpPr>
        <p:spPr>
          <a:xfrm>
            <a:off x="4537350" y="2935425"/>
            <a:ext cx="903900" cy="20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8"/>
          <p:cNvSpPr txBox="1"/>
          <p:nvPr/>
        </p:nvSpPr>
        <p:spPr>
          <a:xfrm>
            <a:off x="5712400" y="2189875"/>
            <a:ext cx="44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5634475" y="2891275"/>
            <a:ext cx="3039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1700">
                <a:latin typeface="Oswald"/>
                <a:ea typeface="Oswald"/>
                <a:cs typeface="Oswald"/>
                <a:sym typeface="Oswald"/>
              </a:rPr>
              <a:t>numitorul îmi arată câte căpșuni am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p18"/>
          <p:cNvSpPr txBox="1"/>
          <p:nvPr/>
        </p:nvSpPr>
        <p:spPr>
          <a:xfrm>
            <a:off x="5572125" y="2013650"/>
            <a:ext cx="3342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1700">
                <a:latin typeface="Oswald"/>
                <a:ea typeface="Oswald"/>
                <a:cs typeface="Oswald"/>
                <a:sym typeface="Oswald"/>
              </a:rPr>
              <a:t>numărătorul îmi arată câte căpșuni iau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3226350" y="2226550"/>
            <a:ext cx="372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300">
                <a:latin typeface="Lato"/>
                <a:ea typeface="Lato"/>
                <a:cs typeface="Lato"/>
                <a:sym typeface="Lato"/>
              </a:rPr>
              <a:t>=</a:t>
            </a:r>
            <a:endParaRPr sz="3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3819454" y="1839400"/>
            <a:ext cx="256375" cy="5611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FF00"/>
                </a:solidFill>
                <a:latin typeface="Arial"/>
              </a:rPr>
              <a:t>2</a:t>
            </a:r>
          </a:p>
        </p:txBody>
      </p:sp>
      <p:cxnSp>
        <p:nvCxnSpPr>
          <p:cNvPr id="186" name="Google Shape;186;p18"/>
          <p:cNvCxnSpPr/>
          <p:nvPr/>
        </p:nvCxnSpPr>
        <p:spPr>
          <a:xfrm>
            <a:off x="3686175" y="2548375"/>
            <a:ext cx="592200" cy="7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18"/>
          <p:cNvSpPr/>
          <p:nvPr/>
        </p:nvSpPr>
        <p:spPr>
          <a:xfrm>
            <a:off x="3794425" y="2704050"/>
            <a:ext cx="306425" cy="5610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FF00"/>
                </a:solidFill>
                <a:latin typeface="Arial"/>
              </a:rPr>
              <a:t>6</a:t>
            </a:r>
          </a:p>
        </p:txBody>
      </p:sp>
      <p:sp>
        <p:nvSpPr>
          <p:cNvPr id="188" name="Google Shape;188;p18"/>
          <p:cNvSpPr/>
          <p:nvPr/>
        </p:nvSpPr>
        <p:spPr>
          <a:xfrm>
            <a:off x="4537350" y="1068450"/>
            <a:ext cx="903900" cy="20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5513725" y="946500"/>
            <a:ext cx="328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1700">
                <a:latin typeface="Oswald"/>
                <a:ea typeface="Oswald"/>
                <a:cs typeface="Oswald"/>
                <a:sym typeface="Oswald"/>
              </a:rPr>
              <a:t>am 6 căpșuni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>
            <a:off x="350700" y="179250"/>
            <a:ext cx="8510100" cy="4785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9"/>
          <p:cNvSpPr txBox="1"/>
          <p:nvPr/>
        </p:nvSpPr>
        <p:spPr>
          <a:xfrm>
            <a:off x="1207950" y="257175"/>
            <a:ext cx="748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Ce fracție reprezintă iepurașii galbeni?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6" name="Google Shape;196;p19"/>
          <p:cNvGrpSpPr/>
          <p:nvPr/>
        </p:nvGrpSpPr>
        <p:grpSpPr>
          <a:xfrm>
            <a:off x="921925" y="1285875"/>
            <a:ext cx="7767425" cy="2132725"/>
            <a:chOff x="921925" y="1285875"/>
            <a:chExt cx="7767425" cy="2132725"/>
          </a:xfrm>
        </p:grpSpPr>
        <p:pic>
          <p:nvPicPr>
            <p:cNvPr id="197" name="Google Shape;19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21925" y="1285875"/>
              <a:ext cx="1384850" cy="213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5325" y="1285875"/>
              <a:ext cx="1384850" cy="213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8175" y="1285875"/>
              <a:ext cx="1384850" cy="213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00650" y="1465125"/>
              <a:ext cx="1763250" cy="1763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6100" y="1601950"/>
              <a:ext cx="1763250" cy="1763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19"/>
          <p:cNvGrpSpPr/>
          <p:nvPr/>
        </p:nvGrpSpPr>
        <p:grpSpPr>
          <a:xfrm>
            <a:off x="4418725" y="3482363"/>
            <a:ext cx="615600" cy="1389665"/>
            <a:chOff x="4418725" y="3482363"/>
            <a:chExt cx="615600" cy="1389665"/>
          </a:xfrm>
        </p:grpSpPr>
        <p:sp>
          <p:nvSpPr>
            <p:cNvPr id="203" name="Google Shape;203;p19"/>
            <p:cNvSpPr/>
            <p:nvPr/>
          </p:nvSpPr>
          <p:spPr>
            <a:xfrm>
              <a:off x="4496675" y="3482363"/>
              <a:ext cx="378125" cy="671163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accent4"/>
                  </a:solidFill>
                  <a:latin typeface="Arial"/>
                </a:rPr>
                <a:t>2</a:t>
              </a:r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4426529" y="4270678"/>
              <a:ext cx="494350" cy="60135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accent4"/>
                  </a:solidFill>
                  <a:latin typeface="Arial"/>
                </a:rPr>
                <a:t>5</a:t>
              </a:r>
            </a:p>
          </p:txBody>
        </p:sp>
        <p:cxnSp>
          <p:nvCxnSpPr>
            <p:cNvPr id="205" name="Google Shape;205;p19"/>
            <p:cNvCxnSpPr/>
            <p:nvPr/>
          </p:nvCxnSpPr>
          <p:spPr>
            <a:xfrm flipH="1" rot="10800000">
              <a:off x="4418725" y="4200500"/>
              <a:ext cx="615600" cy="156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/>
          <p:nvPr/>
        </p:nvSpPr>
        <p:spPr>
          <a:xfrm>
            <a:off x="350700" y="179250"/>
            <a:ext cx="8510100" cy="4785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1207950" y="257175"/>
            <a:ext cx="748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Ce fracție reprezintă meduzele?</a:t>
            </a:r>
            <a:endParaRPr sz="24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2" name="Google Shape;212;p20"/>
          <p:cNvGrpSpPr/>
          <p:nvPr/>
        </p:nvGrpSpPr>
        <p:grpSpPr>
          <a:xfrm>
            <a:off x="4418725" y="3482363"/>
            <a:ext cx="615600" cy="1389665"/>
            <a:chOff x="4418725" y="3482363"/>
            <a:chExt cx="615600" cy="1389665"/>
          </a:xfrm>
        </p:grpSpPr>
        <p:sp>
          <p:nvSpPr>
            <p:cNvPr id="213" name="Google Shape;213;p20"/>
            <p:cNvSpPr/>
            <p:nvPr/>
          </p:nvSpPr>
          <p:spPr>
            <a:xfrm>
              <a:off x="4496675" y="3482363"/>
              <a:ext cx="394878" cy="668363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accent4"/>
                  </a:solidFill>
                  <a:latin typeface="Arial"/>
                </a:rPr>
                <a:t>4</a:t>
              </a:r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4426529" y="4270678"/>
              <a:ext cx="494350" cy="60135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chemeClr val="accent4"/>
                  </a:solidFill>
                  <a:latin typeface="Arial"/>
                </a:rPr>
                <a:t>5</a:t>
              </a:r>
            </a:p>
          </p:txBody>
        </p:sp>
        <p:cxnSp>
          <p:nvCxnSpPr>
            <p:cNvPr id="215" name="Google Shape;215;p20"/>
            <p:cNvCxnSpPr/>
            <p:nvPr/>
          </p:nvCxnSpPr>
          <p:spPr>
            <a:xfrm flipH="1" rot="10800000">
              <a:off x="4418725" y="4200500"/>
              <a:ext cx="615600" cy="156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16" name="Google Shape;216;p20"/>
          <p:cNvGrpSpPr/>
          <p:nvPr/>
        </p:nvGrpSpPr>
        <p:grpSpPr>
          <a:xfrm>
            <a:off x="772425" y="1153400"/>
            <a:ext cx="7602650" cy="1926438"/>
            <a:chOff x="772425" y="1153400"/>
            <a:chExt cx="7602650" cy="1926438"/>
          </a:xfrm>
        </p:grpSpPr>
        <p:pic>
          <p:nvPicPr>
            <p:cNvPr id="217" name="Google Shape;217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2425" y="1394975"/>
              <a:ext cx="1485000" cy="148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13325" y="1539600"/>
              <a:ext cx="1485000" cy="148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98314" y="1439150"/>
              <a:ext cx="1110536" cy="148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08850" y="1153400"/>
              <a:ext cx="1766450" cy="176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75300" y="1480063"/>
              <a:ext cx="1599775" cy="1599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l-type-id" id="226" name="Google Shape;226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227" name="Google Shape;227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2020" y="508000"/>
            <a:ext cx="874500" cy="3825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228" name="Google Shape;228;p21"/>
          <p:cNvSpPr txBox="1"/>
          <p:nvPr/>
        </p:nvSpPr>
        <p:spPr>
          <a:xfrm>
            <a:off x="2590800" y="1928813"/>
            <a:ext cx="60453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Numitorul arată:</a:t>
            </a:r>
            <a:endParaRPr b="1" sz="3600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footer-id" id="229" name="Google Shape;229;p21"/>
          <p:cNvSpPr txBox="1"/>
          <p:nvPr/>
        </p:nvSpPr>
        <p:spPr>
          <a:xfrm>
            <a:off x="2590800" y="4381500"/>
            <a:ext cx="8127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13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ro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