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63" r:id="rId5"/>
    <p:sldId id="262" r:id="rId6"/>
    <p:sldId id="261" r:id="rId7"/>
    <p:sldId id="260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6611" autoAdjust="0"/>
  </p:normalViewPr>
  <p:slideViewPr>
    <p:cSldViewPr>
      <p:cViewPr varScale="1">
        <p:scale>
          <a:sx n="51" d="100"/>
          <a:sy n="51" d="100"/>
        </p:scale>
        <p:origin x="-1254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9C80D0-BED8-4F72-BDD2-005B3F1B74C6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71A4BB-0AF3-4456-B618-3FCBC3041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764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1A4BB-0AF3-4456-B618-3FCBC3041AD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280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1A4BB-0AF3-4456-B618-3FCBC3041AD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448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2FFC9-86AA-4197-A5E7-777B40021260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2EB38-8C72-4F15-B4DD-DF8CBFA6A22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2FFC9-86AA-4197-A5E7-777B40021260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2EB38-8C72-4F15-B4DD-DF8CBFA6A2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2FFC9-86AA-4197-A5E7-777B40021260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2EB38-8C72-4F15-B4DD-DF8CBFA6A2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2FFC9-86AA-4197-A5E7-777B40021260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2EB38-8C72-4F15-B4DD-DF8CBFA6A22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2FFC9-86AA-4197-A5E7-777B40021260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2EB38-8C72-4F15-B4DD-DF8CBFA6A2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2FFC9-86AA-4197-A5E7-777B40021260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2EB38-8C72-4F15-B4DD-DF8CBFA6A22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2FFC9-86AA-4197-A5E7-777B40021260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2EB38-8C72-4F15-B4DD-DF8CBFA6A22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2FFC9-86AA-4197-A5E7-777B40021260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2EB38-8C72-4F15-B4DD-DF8CBFA6A2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2FFC9-86AA-4197-A5E7-777B40021260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2EB38-8C72-4F15-B4DD-DF8CBFA6A2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2FFC9-86AA-4197-A5E7-777B40021260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2EB38-8C72-4F15-B4DD-DF8CBFA6A2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2FFC9-86AA-4197-A5E7-777B40021260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2EB38-8C72-4F15-B4DD-DF8CBFA6A22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8E2FFC9-86AA-4197-A5E7-777B40021260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2EB38-8C72-4F15-B4DD-DF8CBFA6A22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ftYVl4um41w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o-RO" dirty="0" smtClean="0"/>
              <a:t>Proiect de lecție- Comunicare în</a:t>
            </a:r>
          </a:p>
          <a:p>
            <a:r>
              <a:rPr lang="ro-RO" dirty="0" smtClean="0"/>
              <a:t>limba română, clasa a II-a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1905000"/>
            <a:ext cx="7175351" cy="3020457"/>
          </a:xfrm>
        </p:spPr>
        <p:txBody>
          <a:bodyPr/>
          <a:lstStyle/>
          <a:p>
            <a:r>
              <a:rPr lang="ro-RO" dirty="0" smtClean="0"/>
              <a:t>RESURSĂ EDUCAȚIONALĂ DESCHISĂ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77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221795"/>
              </p:ext>
            </p:extLst>
          </p:nvPr>
        </p:nvGraphicFramePr>
        <p:xfrm>
          <a:off x="76200" y="228600"/>
          <a:ext cx="8686801" cy="6065369"/>
        </p:xfrm>
        <a:graphic>
          <a:graphicData uri="http://schemas.openxmlformats.org/drawingml/2006/table">
            <a:tbl>
              <a:tblPr/>
              <a:tblGrid>
                <a:gridCol w="1600202"/>
                <a:gridCol w="2993465"/>
                <a:gridCol w="1049199"/>
                <a:gridCol w="944797"/>
                <a:gridCol w="944797"/>
                <a:gridCol w="1154341"/>
              </a:tblGrid>
              <a:tr h="47355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Momentele</a:t>
                      </a: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lecţiei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619" marR="59619" marT="0" marB="0">
                    <a:lnL w="7620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Elemente</a:t>
                      </a: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 de </a:t>
                      </a:r>
                      <a:r>
                        <a:rPr lang="en-US" sz="1600" b="1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conţinut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619" marR="59619" marT="0" marB="0">
                    <a:lnL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Strategia didactică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619" marR="59619" marT="0" marB="0">
                    <a:lnL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Modalităţi de evaluare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619" marR="59619" marT="0" marB="0">
                    <a:lnL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7880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Metode  şi procedee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619" marR="59619" marT="0" marB="0">
                    <a:lnL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Forme de organizare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619" marR="59619" marT="0" marB="0">
                    <a:lnL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Resurse</a:t>
                      </a: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materiale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619" marR="59619" marT="0" marB="0">
                    <a:lnL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30247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619" marR="59619" marT="0" marB="0">
                    <a:lnL w="7620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63800" algn="l"/>
                        </a:tabLst>
                      </a:pPr>
                      <a:r>
                        <a:rPr lang="vi-VN" sz="16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•Care sunt personajele întămplării ?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63800" algn="l"/>
                        </a:tabLst>
                      </a:pPr>
                      <a:r>
                        <a:rPr lang="vi-VN" sz="16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•</a:t>
                      </a:r>
                      <a:r>
                        <a:rPr lang="ro-RO" sz="16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Unde</a:t>
                      </a:r>
                      <a:r>
                        <a:rPr lang="ro-RO" sz="1600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vi-VN" sz="16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se plimbase trântorul toată ziua?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63800" algn="l"/>
                        </a:tabLst>
                      </a:pPr>
                      <a:r>
                        <a:rPr lang="vi-VN" sz="16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•Când a ajuns trântorul la stup?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63800" algn="l"/>
                        </a:tabLst>
                      </a:pPr>
                      <a:r>
                        <a:rPr lang="vi-VN" sz="16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•De ce era el supărat?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63800" algn="l"/>
                        </a:tabLst>
                      </a:pPr>
                      <a:r>
                        <a:rPr lang="vi-VN" sz="16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•Cine l-a întâmpinat la sala de mese?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63800" algn="l"/>
                        </a:tabLst>
                      </a:pPr>
                      <a:r>
                        <a:rPr lang="vi-VN" sz="16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•Ce hotărâre luase trântorul?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63800" algn="l"/>
                        </a:tabLst>
                      </a:pPr>
                      <a:r>
                        <a:rPr lang="vi-VN" sz="16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•Care este învățătura textului ?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63800" algn="l"/>
                        </a:tabLst>
                      </a:pPr>
                      <a:r>
                        <a:rPr lang="vi-VN" sz="16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Se realizează citirea integrală a textului.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63800" algn="l"/>
                        </a:tabLst>
                      </a:pPr>
                      <a:r>
                        <a:rPr lang="vi-VN" sz="16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Se explică, cu ajutorul minidicționarului, cuvintele necunoscute. Se formulează oral enunțuri cu ajutorul acestora.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63800" algn="l"/>
                        </a:tabLst>
                      </a:pP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619" marR="59619" marT="0" marB="0">
                    <a:lnL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 err="1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conversaţia</a:t>
                      </a:r>
                      <a:endParaRPr lang="en-US" sz="160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60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60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60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 err="1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explicația</a:t>
                      </a:r>
                      <a:endParaRPr lang="en-US" sz="160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60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619" marR="59619" marT="0" marB="0">
                    <a:lnL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619" marR="59619" marT="0" marB="0">
                    <a:lnL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619" marR="59619" marT="0" marB="0">
                    <a:lnL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463800" algn="l"/>
                        </a:tabLst>
                      </a:pPr>
                      <a:r>
                        <a:rPr lang="ro-RO" sz="1600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Aprecieri verbale</a:t>
                      </a: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619" marR="59619" marT="0" marB="0">
                    <a:lnL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1770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8326392"/>
              </p:ext>
            </p:extLst>
          </p:nvPr>
        </p:nvGraphicFramePr>
        <p:xfrm>
          <a:off x="152400" y="304801"/>
          <a:ext cx="8839199" cy="6375407"/>
        </p:xfrm>
        <a:graphic>
          <a:graphicData uri="http://schemas.openxmlformats.org/drawingml/2006/table">
            <a:tbl>
              <a:tblPr/>
              <a:tblGrid>
                <a:gridCol w="1318126"/>
                <a:gridCol w="3356131"/>
                <a:gridCol w="1067606"/>
                <a:gridCol w="961372"/>
                <a:gridCol w="961372"/>
                <a:gridCol w="1174592"/>
              </a:tblGrid>
              <a:tr h="44364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Momentele</a:t>
                      </a: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lecţiei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619" marR="59619" marT="0" marB="0">
                    <a:lnL w="7620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Elemente</a:t>
                      </a: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 de </a:t>
                      </a:r>
                      <a:r>
                        <a:rPr lang="en-US" sz="1600" b="1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conţinut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619" marR="59619" marT="0" marB="0">
                    <a:lnL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Strategia didactică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619" marR="59619" marT="0" marB="0">
                    <a:lnL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Modalităţi de evaluare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619" marR="59619" marT="0" marB="0">
                    <a:lnL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7904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Metode  şi procedee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619" marR="59619" marT="0" marB="0">
                    <a:lnL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Forme de organizare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619" marR="59619" marT="0" marB="0">
                    <a:lnL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Resurse</a:t>
                      </a: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materiale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619" marR="59619" marT="0" marB="0">
                    <a:lnL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90513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619" marR="59619" marT="0" marB="0">
                    <a:lnL w="7620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63800" algn="l"/>
                        </a:tabLst>
                      </a:pPr>
                      <a:r>
                        <a:rPr lang="vi-VN" sz="16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Joc: Găsește și citește!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63800" algn="l"/>
                        </a:tabLst>
                      </a:pPr>
                      <a:r>
                        <a:rPr lang="vi-VN" sz="16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Se fac exerciții de citire selectivă cu ajutorul căreia se vor identifica: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63800" algn="l"/>
                        </a:tabLst>
                      </a:pPr>
                      <a:r>
                        <a:rPr lang="vi-VN" sz="16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•titlul, autorul, alineatele;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63800" algn="l"/>
                        </a:tabLst>
                      </a:pPr>
                      <a:r>
                        <a:rPr lang="vi-VN" sz="16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•timpul, personajele;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63800" algn="l"/>
                        </a:tabLst>
                      </a:pPr>
                      <a:r>
                        <a:rPr lang="vi-VN" sz="16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Se citește textul în lanț, simultan și pe roluri.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63800" algn="l"/>
                        </a:tabLst>
                      </a:pPr>
                      <a:r>
                        <a:rPr lang="vi-VN" sz="16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Se realizează citirea model de către învățător.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63800" algn="l"/>
                        </a:tabLst>
                      </a:pPr>
                      <a:r>
                        <a:rPr lang="vi-VN" sz="16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Ex. 1 Adevărat sau fals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63800" algn="l"/>
                        </a:tabLst>
                      </a:pPr>
                      <a:r>
                        <a:rPr lang="vi-VN" sz="16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Elevii vor avea sarcina de a nota cu A ( adevărat) sau F (fals) enunțurile date. 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63800" algn="l"/>
                        </a:tabLst>
                      </a:pPr>
                      <a:r>
                        <a:rPr lang="vi-VN" sz="16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Se prezintă elevilor la videoproiector o fișă.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63800" algn="l"/>
                        </a:tabLst>
                      </a:pPr>
                      <a:r>
                        <a:rPr lang="vi-VN" sz="16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Ex. 2  Elevii au de refăcut drumul trântorului prin grădină punând în ordine simbolurile.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63800" algn="l"/>
                        </a:tabLst>
                      </a:pP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619" marR="59619" marT="0" marB="0">
                    <a:lnL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 err="1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exercițiul</a:t>
                      </a:r>
                      <a:endParaRPr lang="en-US" sz="160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60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60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60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60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60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 err="1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conversația</a:t>
                      </a:r>
                      <a:endParaRPr lang="en-US" sz="160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619" marR="59619" marT="0" marB="0">
                    <a:lnL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vi-VN" sz="160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6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activitate frontală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vi-VN" sz="160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6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activitate individuală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619" marR="59619" marT="0" marB="0">
                    <a:lnL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600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fișă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vi-VN" sz="1600" dirty="0" smtClean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600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fișă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619" marR="59619" marT="0" marB="0">
                    <a:lnL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463800" algn="l"/>
                        </a:tabLst>
                      </a:pPr>
                      <a:r>
                        <a:rPr lang="vi-VN" sz="1600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observarea sistematică</a:t>
                      </a: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619" marR="59619" marT="0" marB="0">
                    <a:lnL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0062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0450488"/>
              </p:ext>
            </p:extLst>
          </p:nvPr>
        </p:nvGraphicFramePr>
        <p:xfrm>
          <a:off x="152400" y="0"/>
          <a:ext cx="8991601" cy="6747867"/>
        </p:xfrm>
        <a:graphic>
          <a:graphicData uri="http://schemas.openxmlformats.org/drawingml/2006/table">
            <a:tbl>
              <a:tblPr/>
              <a:tblGrid>
                <a:gridCol w="1656349"/>
                <a:gridCol w="3372851"/>
                <a:gridCol w="1066800"/>
                <a:gridCol w="1143000"/>
                <a:gridCol w="685800"/>
                <a:gridCol w="1066801"/>
              </a:tblGrid>
              <a:tr h="47355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Momentele</a:t>
                      </a: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lecţiei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619" marR="59619" marT="0" marB="0">
                    <a:lnL w="7620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Elemente</a:t>
                      </a: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 de </a:t>
                      </a:r>
                      <a:r>
                        <a:rPr lang="en-US" sz="1600" b="1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conţinut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619" marR="59619" marT="0" marB="0">
                    <a:lnL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Strategia didactică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619" marR="59619" marT="0" marB="0">
                    <a:lnL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Modalităţi de evaluare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619" marR="59619" marT="0" marB="0">
                    <a:lnL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7880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Metode  şi procedee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619" marR="59619" marT="0" marB="0">
                    <a:lnL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Forme de organizare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619" marR="59619" marT="0" marB="0">
                    <a:lnL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Resurse</a:t>
                      </a: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materiale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619" marR="59619" marT="0" marB="0">
                    <a:lnL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14777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619" marR="59619" marT="0" marB="0">
                    <a:lnL w="7620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63800" algn="l"/>
                        </a:tabLst>
                      </a:pPr>
                      <a:r>
                        <a:rPr lang="vi-VN" sz="14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Clasa este împărțită în 5 grupe.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63800" algn="l"/>
                        </a:tabLst>
                      </a:pPr>
                      <a:r>
                        <a:rPr lang="vi-VN" sz="14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Ex. 3 Elevii fiecărei grupe vor avea de formulat  întrebări ale ”Exploziei stelare” . Întrebările le vor scrie în caiete.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63800" algn="l"/>
                        </a:tabLst>
                      </a:pPr>
                      <a:endParaRPr lang="vi-VN" sz="140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63800" algn="l"/>
                        </a:tabLst>
                      </a:pPr>
                      <a:endParaRPr lang="vi-VN" sz="140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63800" algn="l"/>
                        </a:tabLst>
                      </a:pPr>
                      <a:endParaRPr lang="vi-VN" sz="140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63800" algn="l"/>
                        </a:tabLst>
                      </a:pPr>
                      <a:r>
                        <a:rPr lang="vi-VN" sz="14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Elevii celorlalte grupe vor răspune oral la întrebări.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63800" algn="l"/>
                        </a:tabLst>
                      </a:pP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619" marR="59619" marT="0" marB="0">
                    <a:lnL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4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brainstorming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vi-VN" sz="140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4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Explozia stelară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619" marR="59619" marT="0" marB="0">
                    <a:lnL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6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activitate frontală și individuală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6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activitate  în grup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6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activitate  în grup</a:t>
                      </a:r>
                    </a:p>
                  </a:txBody>
                  <a:tcPr marL="59619" marR="59619" marT="0" marB="0">
                    <a:lnL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600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tabla interactivă</a:t>
                      </a: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619" marR="59619" marT="0" marB="0">
                    <a:lnL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463800" algn="l"/>
                        </a:tabLs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619" marR="59619" marT="0" marB="0">
                    <a:lnL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8927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318135" algn="l"/>
                        </a:tabLst>
                      </a:pPr>
                      <a:r>
                        <a:rPr lang="en-US" sz="16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5.	</a:t>
                      </a:r>
                      <a:r>
                        <a:rPr lang="en-US" sz="1600" dirty="0" err="1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Obținerea</a:t>
                      </a:r>
                      <a:r>
                        <a:rPr lang="en-US" sz="16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performanței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619" marR="59619" marT="0" marB="0">
                    <a:lnL w="7620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240" algn="l"/>
                        </a:tabLst>
                      </a:pPr>
                      <a:r>
                        <a:rPr lang="vi-VN" sz="14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Ex. 4 Reciteşte fragmentul marcat în textul” Noi, albinele”. Transcrie pe liniile de mai jos dialogul dintre albină şi trântor din fragmentul marcat. </a:t>
                      </a: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240" algn="l"/>
                        </a:tabLst>
                      </a:pPr>
                      <a:r>
                        <a:rPr lang="vi-VN" sz="14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Elevii sunt împărțiți în două grupe ( echipa albinelor și echipa trântorilor) și vor rezolva următoarele sarcini:</a:t>
                      </a: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240" algn="l"/>
                        </a:tabLst>
                      </a:pPr>
                      <a:r>
                        <a:rPr lang="vi-VN" sz="14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Ex.5 Elevii vor avea de completat acțiunile pe care le fac trântorul și albina.</a:t>
                      </a: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240" algn="l"/>
                        </a:tabLst>
                      </a:pP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619" marR="59619" marT="0" marB="0">
                    <a:lnL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82140" algn="l"/>
                        </a:tabLs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r>
                        <a:rPr lang="pl-PL" sz="1400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exercițiul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619" marR="59619" marT="0" marB="0">
                    <a:lnL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o-RO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600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activitate individuală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vi-VN" sz="1600" dirty="0" smtClean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600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activitate frontală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o-RO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619" marR="59619" marT="0" marB="0">
                    <a:lnL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fişă</a:t>
                      </a: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 de </a:t>
                      </a:r>
                      <a:r>
                        <a:rPr lang="en-US" sz="1400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lucru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evaluare</a:t>
                      </a: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orală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743200"/>
            <a:ext cx="14382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2066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4262366"/>
              </p:ext>
            </p:extLst>
          </p:nvPr>
        </p:nvGraphicFramePr>
        <p:xfrm>
          <a:off x="152400" y="76200"/>
          <a:ext cx="8686801" cy="6400800"/>
        </p:xfrm>
        <a:graphic>
          <a:graphicData uri="http://schemas.openxmlformats.org/drawingml/2006/table">
            <a:tbl>
              <a:tblPr/>
              <a:tblGrid>
                <a:gridCol w="1600202"/>
                <a:gridCol w="2993465"/>
                <a:gridCol w="1049199"/>
                <a:gridCol w="834134"/>
                <a:gridCol w="1055460"/>
                <a:gridCol w="1154341"/>
              </a:tblGrid>
              <a:tr h="47693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Momentele</a:t>
                      </a: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lecţiei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619" marR="59619" marT="0" marB="0">
                    <a:lnL w="7620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Elemente</a:t>
                      </a: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 de </a:t>
                      </a:r>
                      <a:r>
                        <a:rPr lang="en-US" sz="1600" b="1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conţinut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619" marR="59619" marT="0" marB="0">
                    <a:lnL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Strategia didactică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619" marR="59619" marT="0" marB="0">
                    <a:lnL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Modalităţi de evaluare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619" marR="59619" marT="0" marB="0">
                    <a:lnL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8472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Metode  şi procedee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619" marR="59619" marT="0" marB="0">
                    <a:lnL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Forme de organizare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619" marR="59619" marT="0" marB="0">
                    <a:lnL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Resurse</a:t>
                      </a: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materiale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619" marR="59619" marT="0" marB="0">
                    <a:lnL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41163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619" marR="59619" marT="0" marB="0">
                    <a:lnL w="7620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63800" algn="l"/>
                        </a:tabLst>
                      </a:pPr>
                      <a:r>
                        <a:rPr lang="vi-VN" sz="16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Ex. 6 Elevii împărțiți în 2 grupe  găsesc sinonime pentru cuvintele: supărat, tolănit, curățenie, discută, . Iși notează în caiete.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63800" algn="l"/>
                        </a:tabLst>
                      </a:pPr>
                      <a:r>
                        <a:rPr lang="vi-VN" sz="16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Ex.7 Așază florile din grădină în ordine alfabetică.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63800" algn="l"/>
                        </a:tabLst>
                      </a:pP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619" marR="59619" marT="0" marB="0">
                    <a:lnL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619" marR="59619" marT="0" marB="0">
                    <a:lnL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619" marR="59619" marT="0" marB="0">
                    <a:lnL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619" marR="59619" marT="0" marB="0">
                    <a:lnL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463800" algn="l"/>
                        </a:tabLs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619" marR="59619" marT="0" marB="0">
                    <a:lnL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9287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18135" algn="l"/>
                        </a:tabLst>
                      </a:pPr>
                      <a:r>
                        <a:rPr lang="en-US" sz="1600" b="1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Asigurarea</a:t>
                      </a: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 feed-back-</a:t>
                      </a:r>
                      <a:r>
                        <a:rPr lang="en-US" sz="1600" b="1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ului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7620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Elevii</a:t>
                      </a: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vor</a:t>
                      </a: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primi</a:t>
                      </a: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în</a:t>
                      </a: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perechi</a:t>
                      </a: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un puzzle </a:t>
                      </a:r>
                      <a:r>
                        <a:rPr lang="en-US" sz="1600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pe</a:t>
                      </a: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care </a:t>
                      </a:r>
                      <a:r>
                        <a:rPr lang="en-US" sz="1600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trebuie</a:t>
                      </a: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s</a:t>
                      </a:r>
                      <a:r>
                        <a:rPr lang="it-IT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ă </a:t>
                      </a:r>
                      <a:r>
                        <a:rPr lang="fr-FR" sz="1600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îl</a:t>
                      </a:r>
                      <a:r>
                        <a:rPr lang="fr-FR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rezolv</a:t>
                      </a:r>
                      <a:r>
                        <a:rPr lang="fr-FR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e</a:t>
                      </a: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. ( </a:t>
                      </a:r>
                      <a:r>
                        <a:rPr lang="en-US" sz="1600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Anexa</a:t>
                      </a: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2)</a:t>
                      </a:r>
                    </a:p>
                  </a:txBody>
                  <a:tcPr marL="68580" marR="68580" marT="0" marB="0">
                    <a:lnL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>
                          <a:effectLst/>
                          <a:latin typeface="Calibri"/>
                          <a:ea typeface="Times New Roman"/>
                          <a:cs typeface="Calibri"/>
                        </a:rPr>
                        <a:t>exerci</a:t>
                      </a:r>
                      <a:r>
                        <a:rPr lang="en-US" sz="1600">
                          <a:effectLst/>
                          <a:latin typeface="Calibri"/>
                          <a:ea typeface="Times New Roman"/>
                          <a:cs typeface="Calibri"/>
                        </a:rPr>
                        <a:t>țiul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o-RO" sz="1600">
                          <a:effectLst/>
                          <a:latin typeface="Calibri"/>
                          <a:ea typeface="Times New Roman"/>
                          <a:cs typeface="Calibri"/>
                        </a:rPr>
                        <a:t>activitate </a:t>
                      </a:r>
                      <a:r>
                        <a:rPr lang="en-US" sz="1600">
                          <a:effectLst/>
                          <a:latin typeface="Calibri"/>
                          <a:ea typeface="Times New Roman"/>
                          <a:cs typeface="Calibri"/>
                        </a:rPr>
                        <a:t>în perechi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Times New Roman"/>
                          <a:cs typeface="Calibri"/>
                        </a:rPr>
                        <a:t>puzzle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obsevarea</a:t>
                      </a: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sisitematică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280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5254843"/>
              </p:ext>
            </p:extLst>
          </p:nvPr>
        </p:nvGraphicFramePr>
        <p:xfrm>
          <a:off x="152400" y="152400"/>
          <a:ext cx="8686801" cy="5715000"/>
        </p:xfrm>
        <a:graphic>
          <a:graphicData uri="http://schemas.openxmlformats.org/drawingml/2006/table">
            <a:tbl>
              <a:tblPr/>
              <a:tblGrid>
                <a:gridCol w="1600202"/>
                <a:gridCol w="2993465"/>
                <a:gridCol w="1049199"/>
                <a:gridCol w="944797"/>
                <a:gridCol w="944797"/>
                <a:gridCol w="1154341"/>
              </a:tblGrid>
              <a:tr h="72341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Momentele</a:t>
                      </a: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lecţiei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619" marR="59619" marT="0" marB="0">
                    <a:lnL w="7620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Elemente</a:t>
                      </a: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 de </a:t>
                      </a:r>
                      <a:r>
                        <a:rPr lang="en-US" sz="1600" b="1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conţinut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619" marR="59619" marT="0" marB="0">
                    <a:lnL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Strategia</a:t>
                      </a: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didactică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619" marR="59619" marT="0" marB="0">
                    <a:lnL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Modalităţi de evaluare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619" marR="59619" marT="0" marB="0">
                    <a:lnL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9983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Metode  şi procedee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619" marR="59619" marT="0" marB="0">
                    <a:lnL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Forme de organizare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619" marR="59619" marT="0" marB="0">
                    <a:lnL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Resurse</a:t>
                      </a: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materiale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619" marR="59619" marT="0" marB="0">
                    <a:lnL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93266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18135" algn="l"/>
                        </a:tabLst>
                      </a:pPr>
                      <a:r>
                        <a:rPr lang="en-US" sz="1600" b="1" dirty="0" err="1">
                          <a:effectLst/>
                          <a:latin typeface="Calibri" panose="020F0502020204030204" pitchFamily="34" charset="0"/>
                          <a:ea typeface="Times New Roman"/>
                          <a:cs typeface="Calibri"/>
                        </a:rPr>
                        <a:t>Aprecieri</a:t>
                      </a: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/>
                          <a:cs typeface="Calibri"/>
                        </a:rPr>
                        <a:t> finale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7620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3"/>
                        </a:buBlip>
                        <a:tabLst>
                          <a:tab pos="457200" algn="l"/>
                        </a:tabLst>
                      </a:pPr>
                      <a:r>
                        <a:rPr lang="ro-RO" sz="1600">
                          <a:effectLst/>
                          <a:latin typeface="Calibri" panose="020F0502020204030204" pitchFamily="34" charset="0"/>
                          <a:ea typeface="Times New Roman"/>
                          <a:cs typeface="Calibri"/>
                        </a:rPr>
                        <a:t>Se fac aprecieri globale </a:t>
                      </a:r>
                      <a:r>
                        <a:rPr lang="it-IT" sz="1600">
                          <a:effectLst/>
                          <a:latin typeface="Calibri" panose="020F0502020204030204" pitchFamily="34" charset="0"/>
                          <a:ea typeface="Times New Roman"/>
                          <a:cs typeface="Calibri"/>
                        </a:rPr>
                        <a:t>și</a:t>
                      </a:r>
                      <a:r>
                        <a:rPr lang="ro-RO" sz="1600">
                          <a:effectLst/>
                          <a:latin typeface="Calibri" panose="020F0502020204030204" pitchFamily="34" charset="0"/>
                          <a:ea typeface="Times New Roman"/>
                          <a:cs typeface="Calibri"/>
                        </a:rPr>
                        <a:t> individuale cu caracter motivant privind participarea elevilor la desfăşurarea lecţiei.</a:t>
                      </a:r>
                      <a:r>
                        <a:rPr lang="ro-RO" sz="160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3"/>
                        </a:buBlip>
                        <a:tabLst>
                          <a:tab pos="457200" algn="l"/>
                        </a:tabLst>
                      </a:pPr>
                      <a:r>
                        <a:rPr lang="ro-RO" sz="160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Se indică tema: Să scrie un bilet adresat albinelor din partea trântorului și de completat ”Harta textului. (anexa 3)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3"/>
                        </a:buBlip>
                        <a:tabLst>
                          <a:tab pos="457200" algn="l"/>
                        </a:tabLst>
                      </a:pPr>
                      <a:r>
                        <a:rPr lang="ro-RO" sz="160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 Cântec: Albinuța mea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  <a:hlinkClick r:id="rId4"/>
                        </a:rPr>
                        <a:t>https://www.youtube.com/watch?v=ftYVl4um41w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o-RO" sz="1600">
                          <a:effectLst/>
                          <a:latin typeface="Calibri" panose="020F0502020204030204" pitchFamily="34" charset="0"/>
                          <a:ea typeface="Times New Roman"/>
                          <a:cs typeface="Calibri"/>
                        </a:rPr>
                        <a:t>conversaţia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/>
                          <a:cs typeface="Calibri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/>
                          <a:cs typeface="Calibri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/>
                          <a:cs typeface="Calibri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/>
                          <a:cs typeface="Calibri"/>
                        </a:rPr>
                        <a:t>aprecieri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/>
                          <a:cs typeface="Calibri"/>
                        </a:rPr>
                        <a:t>verbale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/>
                          <a:cs typeface="Calibri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7141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5344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04157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4662"/>
            <a:ext cx="8305800" cy="609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1291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889844"/>
            <a:ext cx="79248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 smtClean="0"/>
              <a:t>3.	Reciteşte fragmentul marcat în textul” Noi, albinele”. Transcrie pe liniile de mai jos dialogul dintre albină şi trântor din fragmentul marcat. </a:t>
            </a:r>
          </a:p>
          <a:p>
            <a:endParaRPr lang="vi-VN" dirty="0" smtClean="0"/>
          </a:p>
          <a:p>
            <a:r>
              <a:rPr lang="vi-VN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r>
              <a:rPr lang="vi-VN" dirty="0" smtClean="0"/>
              <a:t>	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4741954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59" y="914400"/>
            <a:ext cx="9191112" cy="5181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25199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038" y="1366838"/>
            <a:ext cx="7345362" cy="472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81200"/>
            <a:ext cx="451485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694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66800" y="762000"/>
            <a:ext cx="7696200" cy="57912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373A3C"/>
                </a:solidFill>
                <a:latin typeface="Segoe UI"/>
                <a:ea typeface="Times New Roman"/>
              </a:rPr>
              <a:t>PROIECT DE LEC</a:t>
            </a:r>
            <a:r>
              <a:rPr lang="ro-RO" sz="2800" b="1" dirty="0">
                <a:solidFill>
                  <a:srgbClr val="373A3C"/>
                </a:solidFill>
                <a:latin typeface="Segoe UI"/>
                <a:ea typeface="Times New Roman"/>
              </a:rPr>
              <a:t>ȚIE </a:t>
            </a:r>
            <a:endParaRPr lang="en-US" sz="2800" dirty="0">
              <a:latin typeface="Times New Roman"/>
              <a:ea typeface="Times New Roman"/>
            </a:endParaRPr>
          </a:p>
          <a:p>
            <a:pPr algn="ctr"/>
            <a:r>
              <a:rPr lang="ro-RO" sz="2800" b="1" dirty="0">
                <a:solidFill>
                  <a:srgbClr val="373A3C"/>
                </a:solidFill>
                <a:latin typeface="Segoe UI"/>
                <a:ea typeface="Times New Roman"/>
              </a:rPr>
              <a:t> </a:t>
            </a:r>
            <a:endParaRPr lang="en-US" sz="2800" dirty="0">
              <a:latin typeface="Times New Roman"/>
              <a:ea typeface="Times New Roman"/>
            </a:endParaRPr>
          </a:p>
          <a:p>
            <a:r>
              <a:rPr lang="en-US" sz="2400" b="1" dirty="0" err="1">
                <a:solidFill>
                  <a:srgbClr val="373A3C"/>
                </a:solidFill>
                <a:latin typeface="Calibri"/>
                <a:ea typeface="Times New Roman"/>
                <a:cs typeface="Segoe UI"/>
              </a:rPr>
              <a:t>Clasa</a:t>
            </a:r>
            <a:r>
              <a:rPr lang="en-US" sz="2400" b="1" dirty="0">
                <a:solidFill>
                  <a:srgbClr val="373A3C"/>
                </a:solidFill>
                <a:latin typeface="Calibri"/>
                <a:ea typeface="Times New Roman"/>
                <a:cs typeface="Segoe UI"/>
              </a:rPr>
              <a:t> : </a:t>
            </a:r>
            <a:r>
              <a:rPr lang="en-US" sz="2400" dirty="0">
                <a:solidFill>
                  <a:srgbClr val="373A3C"/>
                </a:solidFill>
                <a:latin typeface="Calibri"/>
                <a:ea typeface="Times New Roman"/>
                <a:cs typeface="Segoe UI"/>
              </a:rPr>
              <a:t>a II-a</a:t>
            </a:r>
            <a:endParaRPr lang="en-US" sz="2800" dirty="0">
              <a:latin typeface="Times New Roman"/>
              <a:ea typeface="Times New Roman"/>
            </a:endParaRPr>
          </a:p>
          <a:p>
            <a:r>
              <a:rPr lang="en-US" sz="2400" b="1" dirty="0" err="1">
                <a:solidFill>
                  <a:srgbClr val="373A3C"/>
                </a:solidFill>
                <a:latin typeface="Calibri"/>
                <a:ea typeface="Times New Roman"/>
                <a:cs typeface="Segoe UI"/>
              </a:rPr>
              <a:t>Disciplina</a:t>
            </a:r>
            <a:r>
              <a:rPr lang="en-US" sz="2400" dirty="0">
                <a:solidFill>
                  <a:srgbClr val="373A3C"/>
                </a:solidFill>
                <a:latin typeface="Calibri"/>
                <a:ea typeface="Times New Roman"/>
                <a:cs typeface="Segoe UI"/>
              </a:rPr>
              <a:t> : </a:t>
            </a:r>
            <a:r>
              <a:rPr lang="en-US" sz="2400" dirty="0" err="1">
                <a:solidFill>
                  <a:srgbClr val="373A3C"/>
                </a:solidFill>
                <a:latin typeface="Calibri"/>
                <a:ea typeface="Times New Roman"/>
                <a:cs typeface="Segoe UI"/>
              </a:rPr>
              <a:t>Comunicare</a:t>
            </a:r>
            <a:r>
              <a:rPr lang="en-US" sz="2400" dirty="0">
                <a:solidFill>
                  <a:srgbClr val="373A3C"/>
                </a:solidFill>
                <a:latin typeface="Calibri"/>
                <a:ea typeface="Times New Roman"/>
                <a:cs typeface="Segoe UI"/>
              </a:rPr>
              <a:t> </a:t>
            </a:r>
            <a:r>
              <a:rPr lang="en-US" sz="2400" dirty="0" err="1">
                <a:solidFill>
                  <a:srgbClr val="373A3C"/>
                </a:solidFill>
                <a:latin typeface="Calibri"/>
                <a:ea typeface="Times New Roman"/>
                <a:cs typeface="Segoe UI"/>
              </a:rPr>
              <a:t>în</a:t>
            </a:r>
            <a:r>
              <a:rPr lang="en-US" sz="2400" dirty="0">
                <a:solidFill>
                  <a:srgbClr val="373A3C"/>
                </a:solidFill>
                <a:latin typeface="Calibri"/>
                <a:ea typeface="Times New Roman"/>
                <a:cs typeface="Segoe UI"/>
              </a:rPr>
              <a:t> </a:t>
            </a:r>
            <a:r>
              <a:rPr lang="en-US" sz="2400" dirty="0" err="1">
                <a:solidFill>
                  <a:srgbClr val="373A3C"/>
                </a:solidFill>
                <a:latin typeface="Calibri"/>
                <a:ea typeface="Times New Roman"/>
                <a:cs typeface="Segoe UI"/>
              </a:rPr>
              <a:t>limba</a:t>
            </a:r>
            <a:r>
              <a:rPr lang="en-US" sz="2400" dirty="0">
                <a:solidFill>
                  <a:srgbClr val="373A3C"/>
                </a:solidFill>
                <a:latin typeface="Calibri"/>
                <a:ea typeface="Times New Roman"/>
                <a:cs typeface="Segoe UI"/>
              </a:rPr>
              <a:t> </a:t>
            </a:r>
            <a:r>
              <a:rPr lang="en-US" sz="2400" dirty="0" err="1">
                <a:solidFill>
                  <a:srgbClr val="373A3C"/>
                </a:solidFill>
                <a:latin typeface="Calibri"/>
                <a:ea typeface="Times New Roman"/>
                <a:cs typeface="Segoe UI"/>
              </a:rPr>
              <a:t>română</a:t>
            </a:r>
            <a:endParaRPr lang="en-US" sz="2800" dirty="0">
              <a:latin typeface="Times New Roman"/>
              <a:ea typeface="Times New Roman"/>
            </a:endParaRPr>
          </a:p>
          <a:p>
            <a:r>
              <a:rPr lang="ro-RO" sz="2400" b="1" dirty="0">
                <a:solidFill>
                  <a:srgbClr val="373A3C"/>
                </a:solidFill>
                <a:latin typeface="Calibri"/>
                <a:ea typeface="Times New Roman"/>
                <a:cs typeface="Segoe UI"/>
              </a:rPr>
              <a:t>Unitatea de învățare</a:t>
            </a:r>
            <a:r>
              <a:rPr lang="en-US" sz="2400" b="1" dirty="0">
                <a:solidFill>
                  <a:srgbClr val="373A3C"/>
                </a:solidFill>
                <a:latin typeface="Calibri"/>
                <a:ea typeface="Times New Roman"/>
                <a:cs typeface="Segoe UI"/>
              </a:rPr>
              <a:t>: </a:t>
            </a:r>
            <a:r>
              <a:rPr lang="ro-RO" sz="2400" dirty="0">
                <a:solidFill>
                  <a:srgbClr val="373A3C"/>
                </a:solidFill>
                <a:latin typeface="Calibri"/>
                <a:ea typeface="Times New Roman"/>
                <a:cs typeface="Segoe UI"/>
              </a:rPr>
              <a:t>Prietenii mei necuvântători</a:t>
            </a:r>
            <a:endParaRPr lang="en-US" sz="2800" dirty="0">
              <a:latin typeface="Times New Roman"/>
              <a:ea typeface="Times New Roman"/>
            </a:endParaRPr>
          </a:p>
          <a:p>
            <a:r>
              <a:rPr lang="en-US" sz="2400" b="1" dirty="0" err="1">
                <a:solidFill>
                  <a:srgbClr val="373A3C"/>
                </a:solidFill>
                <a:latin typeface="Calibri"/>
                <a:ea typeface="Times New Roman"/>
                <a:cs typeface="Segoe UI"/>
              </a:rPr>
              <a:t>Subiectul</a:t>
            </a:r>
            <a:r>
              <a:rPr lang="en-US" sz="2400" dirty="0">
                <a:solidFill>
                  <a:srgbClr val="373A3C"/>
                </a:solidFill>
                <a:latin typeface="Calibri"/>
                <a:ea typeface="Times New Roman"/>
                <a:cs typeface="Segoe UI"/>
              </a:rPr>
              <a:t> :  text </a:t>
            </a:r>
            <a:r>
              <a:rPr lang="en-US" sz="2400" dirty="0" err="1">
                <a:solidFill>
                  <a:srgbClr val="373A3C"/>
                </a:solidFill>
                <a:latin typeface="Calibri"/>
                <a:ea typeface="Times New Roman"/>
                <a:cs typeface="Segoe UI"/>
              </a:rPr>
              <a:t>suport</a:t>
            </a:r>
            <a:r>
              <a:rPr lang="en-US" sz="2400" dirty="0">
                <a:solidFill>
                  <a:srgbClr val="373A3C"/>
                </a:solidFill>
                <a:latin typeface="Calibri"/>
                <a:ea typeface="Times New Roman"/>
                <a:cs typeface="Segoe UI"/>
              </a:rPr>
              <a:t>- ”</a:t>
            </a:r>
            <a:r>
              <a:rPr lang="en-US" sz="2400" dirty="0" err="1">
                <a:solidFill>
                  <a:srgbClr val="373A3C"/>
                </a:solidFill>
                <a:latin typeface="Calibri"/>
                <a:ea typeface="Times New Roman"/>
                <a:cs typeface="Segoe UI"/>
              </a:rPr>
              <a:t>Noi</a:t>
            </a:r>
            <a:r>
              <a:rPr lang="en-US" sz="2400" dirty="0">
                <a:solidFill>
                  <a:srgbClr val="373A3C"/>
                </a:solidFill>
                <a:latin typeface="Calibri"/>
                <a:ea typeface="Times New Roman"/>
                <a:cs typeface="Segoe UI"/>
              </a:rPr>
              <a:t>, </a:t>
            </a:r>
            <a:r>
              <a:rPr lang="en-US" sz="2400" dirty="0" err="1">
                <a:solidFill>
                  <a:srgbClr val="373A3C"/>
                </a:solidFill>
                <a:latin typeface="Calibri"/>
                <a:ea typeface="Times New Roman"/>
                <a:cs typeface="Segoe UI"/>
              </a:rPr>
              <a:t>albinele</a:t>
            </a:r>
            <a:r>
              <a:rPr lang="en-US" sz="2400" dirty="0">
                <a:solidFill>
                  <a:srgbClr val="373A3C"/>
                </a:solidFill>
                <a:latin typeface="Calibri"/>
                <a:ea typeface="Times New Roman"/>
                <a:cs typeface="Segoe UI"/>
              </a:rPr>
              <a:t>”, de </a:t>
            </a:r>
            <a:r>
              <a:rPr lang="en-US" sz="2400" dirty="0" err="1">
                <a:solidFill>
                  <a:srgbClr val="373A3C"/>
                </a:solidFill>
                <a:latin typeface="Calibri"/>
                <a:ea typeface="Times New Roman"/>
                <a:cs typeface="Segoe UI"/>
              </a:rPr>
              <a:t>Călin</a:t>
            </a:r>
            <a:r>
              <a:rPr lang="en-US" sz="2400" dirty="0">
                <a:solidFill>
                  <a:srgbClr val="373A3C"/>
                </a:solidFill>
                <a:latin typeface="Calibri"/>
                <a:ea typeface="Times New Roman"/>
                <a:cs typeface="Segoe UI"/>
              </a:rPr>
              <a:t> </a:t>
            </a:r>
            <a:r>
              <a:rPr lang="en-US" sz="2400" dirty="0" err="1">
                <a:solidFill>
                  <a:srgbClr val="373A3C"/>
                </a:solidFill>
                <a:latin typeface="Calibri"/>
                <a:ea typeface="Times New Roman"/>
                <a:cs typeface="Segoe UI"/>
              </a:rPr>
              <a:t>Gruia</a:t>
            </a:r>
            <a:endParaRPr lang="en-US" sz="2800" dirty="0">
              <a:latin typeface="Times New Roman"/>
              <a:ea typeface="Times New Roman"/>
            </a:endParaRPr>
          </a:p>
          <a:p>
            <a:r>
              <a:rPr lang="en-US" sz="2400" b="1" dirty="0" err="1">
                <a:solidFill>
                  <a:srgbClr val="373A3C"/>
                </a:solidFill>
                <a:latin typeface="Calibri"/>
                <a:ea typeface="Times New Roman"/>
                <a:cs typeface="Segoe UI"/>
              </a:rPr>
              <a:t>Tipul</a:t>
            </a:r>
            <a:r>
              <a:rPr lang="en-US" sz="2400" b="1" dirty="0">
                <a:solidFill>
                  <a:srgbClr val="373A3C"/>
                </a:solidFill>
                <a:latin typeface="Calibri"/>
                <a:ea typeface="Times New Roman"/>
                <a:cs typeface="Segoe UI"/>
              </a:rPr>
              <a:t> </a:t>
            </a:r>
            <a:r>
              <a:rPr lang="en-US" sz="2400" b="1" dirty="0" err="1">
                <a:solidFill>
                  <a:srgbClr val="373A3C"/>
                </a:solidFill>
                <a:latin typeface="Calibri"/>
                <a:ea typeface="Times New Roman"/>
                <a:cs typeface="Segoe UI"/>
              </a:rPr>
              <a:t>lecției</a:t>
            </a:r>
            <a:r>
              <a:rPr lang="en-US" sz="2400" dirty="0">
                <a:solidFill>
                  <a:srgbClr val="373A3C"/>
                </a:solidFill>
                <a:latin typeface="Calibri"/>
                <a:ea typeface="Times New Roman"/>
                <a:cs typeface="Segoe UI"/>
              </a:rPr>
              <a:t> : </a:t>
            </a:r>
            <a:r>
              <a:rPr lang="en-US" sz="2400" dirty="0" err="1">
                <a:solidFill>
                  <a:srgbClr val="373A3C"/>
                </a:solidFill>
                <a:latin typeface="Calibri"/>
                <a:ea typeface="Times New Roman"/>
                <a:cs typeface="Segoe UI"/>
              </a:rPr>
              <a:t>achiziții</a:t>
            </a:r>
            <a:r>
              <a:rPr lang="en-US" sz="2400" dirty="0">
                <a:solidFill>
                  <a:srgbClr val="373A3C"/>
                </a:solidFill>
                <a:latin typeface="Calibri"/>
                <a:ea typeface="Times New Roman"/>
                <a:cs typeface="Segoe UI"/>
              </a:rPr>
              <a:t> de </a:t>
            </a:r>
            <a:r>
              <a:rPr lang="en-US" sz="2400" dirty="0" err="1">
                <a:solidFill>
                  <a:srgbClr val="373A3C"/>
                </a:solidFill>
                <a:latin typeface="Calibri"/>
                <a:ea typeface="Times New Roman"/>
                <a:cs typeface="Segoe UI"/>
              </a:rPr>
              <a:t>cunoștințe</a:t>
            </a:r>
            <a:endParaRPr lang="en-US" sz="2800" dirty="0">
              <a:latin typeface="Times New Roman"/>
              <a:ea typeface="Times New Roman"/>
            </a:endParaRPr>
          </a:p>
          <a:p>
            <a:r>
              <a:rPr lang="en-US" sz="2400" b="1" dirty="0" err="1">
                <a:solidFill>
                  <a:srgbClr val="373A3C"/>
                </a:solidFill>
                <a:latin typeface="Calibri"/>
                <a:ea typeface="Times New Roman"/>
                <a:cs typeface="Segoe UI"/>
              </a:rPr>
              <a:t>Durata</a:t>
            </a:r>
            <a:r>
              <a:rPr lang="en-US" sz="2400" b="1" dirty="0">
                <a:solidFill>
                  <a:srgbClr val="373A3C"/>
                </a:solidFill>
                <a:latin typeface="Calibri"/>
                <a:ea typeface="Times New Roman"/>
                <a:cs typeface="Segoe UI"/>
              </a:rPr>
              <a:t> </a:t>
            </a:r>
            <a:r>
              <a:rPr lang="en-US" sz="2400" dirty="0">
                <a:solidFill>
                  <a:srgbClr val="373A3C"/>
                </a:solidFill>
                <a:latin typeface="Calibri"/>
                <a:ea typeface="Times New Roman"/>
                <a:cs typeface="Segoe UI"/>
              </a:rPr>
              <a:t>: 2 ore</a:t>
            </a:r>
            <a:endParaRPr lang="en-US" sz="2800" dirty="0">
              <a:latin typeface="Times New Roman"/>
              <a:ea typeface="Times New Roman"/>
            </a:endParaRPr>
          </a:p>
          <a:p>
            <a:r>
              <a:rPr lang="en-US" sz="2400" b="1" dirty="0">
                <a:solidFill>
                  <a:srgbClr val="373A3C"/>
                </a:solidFill>
                <a:latin typeface="Calibri"/>
                <a:ea typeface="Times New Roman"/>
                <a:cs typeface="Segoe UI"/>
              </a:rPr>
              <a:t>Discipline implicate: </a:t>
            </a:r>
            <a:r>
              <a:rPr lang="en-US" sz="2400" dirty="0" err="1">
                <a:solidFill>
                  <a:srgbClr val="373A3C"/>
                </a:solidFill>
                <a:latin typeface="Calibri"/>
                <a:ea typeface="Times New Roman"/>
                <a:cs typeface="Segoe UI"/>
              </a:rPr>
              <a:t>Matematica</a:t>
            </a:r>
            <a:r>
              <a:rPr lang="en-US" sz="2400" dirty="0">
                <a:solidFill>
                  <a:srgbClr val="373A3C"/>
                </a:solidFill>
                <a:latin typeface="Calibri"/>
                <a:ea typeface="Times New Roman"/>
                <a:cs typeface="Segoe UI"/>
              </a:rPr>
              <a:t> </a:t>
            </a:r>
            <a:r>
              <a:rPr lang="ro-RO" sz="2400" dirty="0">
                <a:solidFill>
                  <a:srgbClr val="373A3C"/>
                </a:solidFill>
                <a:latin typeface="Calibri"/>
                <a:ea typeface="Times New Roman"/>
                <a:cs typeface="Segoe UI"/>
              </a:rPr>
              <a:t>și explorarea mediului, Dezvoltare </a:t>
            </a:r>
            <a:r>
              <a:rPr lang="ro-RO" sz="2400" dirty="0" smtClean="0">
                <a:solidFill>
                  <a:srgbClr val="373A3C"/>
                </a:solidFill>
                <a:latin typeface="Calibri"/>
                <a:ea typeface="Times New Roman"/>
                <a:cs typeface="Segoe UI"/>
              </a:rPr>
              <a:t>personală,</a:t>
            </a:r>
            <a:r>
              <a:rPr lang="ro-RO" dirty="0" smtClean="0"/>
              <a:t> Muzică și mișcare</a:t>
            </a:r>
            <a:endParaRPr lang="en-US" dirty="0"/>
          </a:p>
        </p:txBody>
      </p:sp>
      <p:pic>
        <p:nvPicPr>
          <p:cNvPr id="4" name="Picture 3" descr="C:\Users\mirela\AppData\Local\Microsoft\Windows\Temporary Internet Files\Content.IE5\QDFPDJT1\bee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008" y="381000"/>
            <a:ext cx="1513907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3654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457200"/>
            <a:ext cx="4953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kern="1400" spc="25" dirty="0" smtClean="0">
                <a:effectLst/>
                <a:latin typeface="Cambria"/>
                <a:ea typeface="Times New Roman"/>
                <a:cs typeface="Times New Roman"/>
              </a:rPr>
              <a:t>6 . </a:t>
            </a:r>
            <a:r>
              <a:rPr lang="en-US" b="1" i="1" kern="1400" spc="25" dirty="0" err="1" smtClean="0">
                <a:effectLst/>
                <a:latin typeface="Cambria"/>
                <a:ea typeface="Times New Roman"/>
                <a:cs typeface="Times New Roman"/>
              </a:rPr>
              <a:t>Scrie</a:t>
            </a:r>
            <a:r>
              <a:rPr lang="en-US" b="1" i="1" kern="1400" spc="25" dirty="0" smtClean="0">
                <a:effectLst/>
                <a:latin typeface="Cambria"/>
                <a:ea typeface="Times New Roman"/>
                <a:cs typeface="Times New Roman"/>
              </a:rPr>
              <a:t> un </a:t>
            </a:r>
            <a:r>
              <a:rPr lang="en-US" b="1" i="1" kern="1400" spc="25" dirty="0" err="1" smtClean="0">
                <a:effectLst/>
                <a:latin typeface="Cambria"/>
                <a:ea typeface="Times New Roman"/>
                <a:cs typeface="Times New Roman"/>
              </a:rPr>
              <a:t>bilet</a:t>
            </a:r>
            <a:r>
              <a:rPr lang="en-US" b="1" i="1" kern="1400" spc="25" dirty="0" smtClean="0">
                <a:effectLst/>
                <a:latin typeface="Cambria"/>
                <a:ea typeface="Times New Roman"/>
                <a:cs typeface="Times New Roman"/>
              </a:rPr>
              <a:t> </a:t>
            </a:r>
            <a:r>
              <a:rPr lang="en-US" b="1" i="1" kern="1400" spc="25" dirty="0" err="1" smtClean="0">
                <a:effectLst/>
                <a:latin typeface="Cambria"/>
                <a:ea typeface="Times New Roman"/>
                <a:cs typeface="Times New Roman"/>
              </a:rPr>
              <a:t>în</a:t>
            </a:r>
            <a:r>
              <a:rPr lang="en-US" b="1" i="1" kern="1400" spc="25" dirty="0" smtClean="0">
                <a:effectLst/>
                <a:latin typeface="Cambria"/>
                <a:ea typeface="Times New Roman"/>
                <a:cs typeface="Times New Roman"/>
              </a:rPr>
              <a:t> care </a:t>
            </a:r>
            <a:r>
              <a:rPr lang="en-US" b="1" i="1" kern="1400" spc="25" dirty="0" err="1" smtClean="0">
                <a:effectLst/>
                <a:latin typeface="Cambria"/>
                <a:ea typeface="Times New Roman"/>
                <a:cs typeface="Times New Roman"/>
              </a:rPr>
              <a:t>trântorul</a:t>
            </a:r>
            <a:r>
              <a:rPr lang="en-US" b="1" i="1" kern="1400" spc="25" dirty="0" smtClean="0">
                <a:effectLst/>
                <a:latin typeface="Cambria"/>
                <a:ea typeface="Times New Roman"/>
                <a:cs typeface="Times New Roman"/>
              </a:rPr>
              <a:t> </a:t>
            </a:r>
            <a:r>
              <a:rPr lang="en-US" b="1" i="1" kern="1400" spc="25" dirty="0" err="1" smtClean="0">
                <a:effectLst/>
                <a:latin typeface="Cambria"/>
                <a:ea typeface="Times New Roman"/>
                <a:cs typeface="Times New Roman"/>
              </a:rPr>
              <a:t>îşi</a:t>
            </a:r>
            <a:r>
              <a:rPr lang="en-US" b="1" i="1" kern="1400" spc="25" dirty="0" smtClean="0">
                <a:effectLst/>
                <a:latin typeface="Cambria"/>
                <a:ea typeface="Times New Roman"/>
                <a:cs typeface="Times New Roman"/>
              </a:rPr>
              <a:t> </a:t>
            </a:r>
            <a:r>
              <a:rPr lang="en-US" b="1" i="1" kern="1400" spc="25" dirty="0" err="1" smtClean="0">
                <a:effectLst/>
                <a:latin typeface="Cambria"/>
                <a:ea typeface="Times New Roman"/>
                <a:cs typeface="Times New Roman"/>
              </a:rPr>
              <a:t>cere</a:t>
            </a:r>
            <a:r>
              <a:rPr lang="en-US" b="1" i="1" kern="1400" spc="25" dirty="0" smtClean="0">
                <a:effectLst/>
                <a:latin typeface="Cambria"/>
                <a:ea typeface="Times New Roman"/>
                <a:cs typeface="Times New Roman"/>
              </a:rPr>
              <a:t> </a:t>
            </a:r>
            <a:r>
              <a:rPr lang="en-US" b="1" i="1" kern="1400" spc="25" dirty="0" err="1" smtClean="0">
                <a:effectLst/>
                <a:latin typeface="Cambria"/>
                <a:ea typeface="Times New Roman"/>
                <a:cs typeface="Times New Roman"/>
              </a:rPr>
              <a:t>iertare</a:t>
            </a:r>
            <a:r>
              <a:rPr lang="en-US" b="1" i="1" kern="1400" spc="25" dirty="0" smtClean="0">
                <a:effectLst/>
                <a:latin typeface="Cambria"/>
                <a:ea typeface="Times New Roman"/>
                <a:cs typeface="Times New Roman"/>
              </a:rPr>
              <a:t> </a:t>
            </a:r>
            <a:r>
              <a:rPr lang="en-US" b="1" i="1" kern="1400" spc="25" dirty="0" err="1" smtClean="0">
                <a:effectLst/>
                <a:latin typeface="Cambria"/>
                <a:ea typeface="Times New Roman"/>
                <a:cs typeface="Times New Roman"/>
              </a:rPr>
              <a:t>albinelor</a:t>
            </a:r>
            <a:r>
              <a:rPr lang="en-US" b="1" i="1" kern="1400" spc="25" dirty="0" smtClean="0">
                <a:effectLst/>
                <a:latin typeface="Cambria"/>
                <a:ea typeface="Times New Roman"/>
                <a:cs typeface="Times New Roman"/>
              </a:rPr>
              <a:t> </a:t>
            </a:r>
            <a:r>
              <a:rPr lang="en-US" b="1" i="1" kern="1400" spc="25" dirty="0" err="1" smtClean="0">
                <a:effectLst/>
                <a:latin typeface="Cambria"/>
                <a:ea typeface="Times New Roman"/>
                <a:cs typeface="Times New Roman"/>
              </a:rPr>
              <a:t>pentru</a:t>
            </a:r>
            <a:r>
              <a:rPr lang="en-US" b="1" i="1" kern="1400" spc="25" dirty="0" smtClean="0">
                <a:effectLst/>
                <a:latin typeface="Cambria"/>
                <a:ea typeface="Times New Roman"/>
                <a:cs typeface="Times New Roman"/>
              </a:rPr>
              <a:t> </a:t>
            </a:r>
            <a:r>
              <a:rPr lang="en-US" b="1" i="1" kern="1400" spc="25" dirty="0" err="1" smtClean="0">
                <a:effectLst/>
                <a:latin typeface="Cambria"/>
                <a:ea typeface="Times New Roman"/>
                <a:cs typeface="Times New Roman"/>
              </a:rPr>
              <a:t>purtarea</a:t>
            </a:r>
            <a:r>
              <a:rPr lang="en-US" b="1" i="1" kern="1400" spc="25" dirty="0" smtClean="0">
                <a:effectLst/>
                <a:latin typeface="Cambria"/>
                <a:ea typeface="Times New Roman"/>
                <a:cs typeface="Times New Roman"/>
              </a:rPr>
              <a:t> </a:t>
            </a:r>
            <a:r>
              <a:rPr lang="en-US" b="1" i="1" kern="1400" spc="25" dirty="0" err="1" smtClean="0">
                <a:effectLst/>
                <a:latin typeface="Cambria"/>
                <a:ea typeface="Times New Roman"/>
                <a:cs typeface="Times New Roman"/>
              </a:rPr>
              <a:t>sa</a:t>
            </a:r>
            <a:r>
              <a:rPr lang="en-US" b="1" i="1" kern="1400" spc="25" dirty="0" smtClean="0">
                <a:effectLst/>
                <a:latin typeface="Cambria"/>
                <a:ea typeface="Times New Roman"/>
                <a:cs typeface="Times New Roman"/>
              </a:rPr>
              <a:t>. Nu </a:t>
            </a:r>
            <a:r>
              <a:rPr lang="en-US" b="1" i="1" kern="1400" spc="25" dirty="0" err="1" smtClean="0">
                <a:effectLst/>
                <a:latin typeface="Cambria"/>
                <a:ea typeface="Times New Roman"/>
                <a:cs typeface="Times New Roman"/>
              </a:rPr>
              <a:t>uita</a:t>
            </a:r>
            <a:r>
              <a:rPr lang="en-US" b="1" i="1" kern="1400" spc="25" dirty="0" smtClean="0">
                <a:effectLst/>
                <a:latin typeface="Cambria"/>
                <a:ea typeface="Times New Roman"/>
                <a:cs typeface="Times New Roman"/>
              </a:rPr>
              <a:t> </a:t>
            </a:r>
            <a:r>
              <a:rPr lang="en-US" b="1" i="1" kern="1400" spc="25" dirty="0" err="1" smtClean="0">
                <a:effectLst/>
                <a:latin typeface="Cambria"/>
                <a:ea typeface="Times New Roman"/>
                <a:cs typeface="Times New Roman"/>
              </a:rPr>
              <a:t>să</a:t>
            </a:r>
            <a:r>
              <a:rPr lang="en-US" b="1" i="1" kern="1400" spc="25" dirty="0" smtClean="0">
                <a:effectLst/>
                <a:latin typeface="Cambria"/>
                <a:ea typeface="Times New Roman"/>
                <a:cs typeface="Times New Roman"/>
              </a:rPr>
              <a:t> </a:t>
            </a:r>
            <a:r>
              <a:rPr lang="en-US" b="1" i="1" kern="1400" spc="25" dirty="0" err="1" smtClean="0">
                <a:effectLst/>
                <a:latin typeface="Cambria"/>
                <a:ea typeface="Times New Roman"/>
                <a:cs typeface="Times New Roman"/>
              </a:rPr>
              <a:t>te</a:t>
            </a:r>
            <a:r>
              <a:rPr lang="en-US" b="1" i="1" kern="1400" spc="25" dirty="0" smtClean="0">
                <a:effectLst/>
                <a:latin typeface="Cambria"/>
                <a:ea typeface="Times New Roman"/>
                <a:cs typeface="Times New Roman"/>
              </a:rPr>
              <a:t> </a:t>
            </a:r>
            <a:r>
              <a:rPr lang="en-US" b="1" i="1" kern="1400" spc="25" dirty="0" err="1" smtClean="0">
                <a:effectLst/>
                <a:latin typeface="Cambria"/>
                <a:ea typeface="Times New Roman"/>
                <a:cs typeface="Times New Roman"/>
              </a:rPr>
              <a:t>semnezi</a:t>
            </a:r>
            <a:r>
              <a:rPr lang="en-US" b="1" i="1" kern="1400" spc="25" dirty="0" smtClean="0">
                <a:effectLst/>
                <a:latin typeface="Cambria"/>
                <a:ea typeface="Times New Roman"/>
                <a:cs typeface="Times New Roman"/>
              </a:rPr>
              <a:t> cu </a:t>
            </a:r>
            <a:r>
              <a:rPr lang="en-US" b="1" i="1" kern="1400" spc="25" dirty="0" err="1" smtClean="0">
                <a:effectLst/>
                <a:latin typeface="Cambria"/>
                <a:ea typeface="Times New Roman"/>
                <a:cs typeface="Times New Roman"/>
              </a:rPr>
              <a:t>numele</a:t>
            </a:r>
            <a:r>
              <a:rPr lang="en-US" b="1" i="1" kern="1400" spc="25" dirty="0" smtClean="0">
                <a:effectLst/>
                <a:latin typeface="Cambria"/>
                <a:ea typeface="Times New Roman"/>
                <a:cs typeface="Times New Roman"/>
              </a:rPr>
              <a:t> </a:t>
            </a:r>
            <a:r>
              <a:rPr lang="en-US" b="1" i="1" kern="1400" spc="25" dirty="0" err="1" smtClean="0">
                <a:effectLst/>
                <a:latin typeface="Cambria"/>
                <a:ea typeface="Times New Roman"/>
                <a:cs typeface="Times New Roman"/>
              </a:rPr>
              <a:t>Trântorul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438400"/>
            <a:ext cx="6291262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1136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458200" cy="681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03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04800" y="1400326"/>
            <a:ext cx="4198351" cy="4848073"/>
          </a:xfrm>
        </p:spPr>
        <p:txBody>
          <a:bodyPr>
            <a:normAutofit/>
          </a:bodyPr>
          <a:lstStyle/>
          <a:p>
            <a:pPr algn="ctr"/>
            <a:r>
              <a:rPr lang="ro-RO" sz="3100" b="1" dirty="0" smtClean="0"/>
              <a:t>CLR</a:t>
            </a:r>
          </a:p>
          <a:p>
            <a:r>
              <a:rPr lang="vi-VN" sz="2000" dirty="0" smtClean="0"/>
              <a:t>3.1</a:t>
            </a:r>
            <a:r>
              <a:rPr lang="vi-VN" sz="2000" dirty="0"/>
              <a:t>. Citirea unor mesaje scrise, întâlnite în mediul  cunoscut;</a:t>
            </a:r>
          </a:p>
          <a:p>
            <a:r>
              <a:rPr lang="vi-VN" sz="2000" dirty="0"/>
              <a:t>3.2. Identificarea mesajului unui text în care se relatează întâmplări, fenomene din universul cunoscut;</a:t>
            </a:r>
          </a:p>
          <a:p>
            <a:r>
              <a:rPr lang="vi-VN" sz="2000" dirty="0"/>
              <a:t>3.3. Identificarea semnificaţiei unor simboluri, în contexte cunoscute;</a:t>
            </a:r>
          </a:p>
          <a:p>
            <a:r>
              <a:rPr lang="vi-VN" sz="2000" dirty="0"/>
              <a:t>4.1. Scrierea unor mesaje, în diverse contexte de comunicare simple;</a:t>
            </a:r>
          </a:p>
          <a:p>
            <a:endParaRPr lang="en-US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4645024" y="1399032"/>
            <a:ext cx="4041775" cy="5001768"/>
          </a:xfrm>
        </p:spPr>
        <p:txBody>
          <a:bodyPr>
            <a:noAutofit/>
          </a:bodyPr>
          <a:lstStyle/>
          <a:p>
            <a:r>
              <a:rPr lang="vi-VN" sz="2400" dirty="0" smtClean="0"/>
              <a:t>4.2</a:t>
            </a:r>
            <a:r>
              <a:rPr lang="vi-VN" sz="2400" dirty="0"/>
              <a:t>. Formularea unor consecinţe rezultate în urma observării unor relaţii, fenomene, procese ;</a:t>
            </a:r>
          </a:p>
          <a:p>
            <a:endParaRPr lang="en-US" sz="2400" dirty="0"/>
          </a:p>
          <a:p>
            <a:r>
              <a:rPr lang="vi-VN" sz="2400" dirty="0" smtClean="0"/>
              <a:t>3.1. Rezolvarea de probleme în cadrul unor investigaţii, prin observarea şi generalizarea unor modele sau regularităţi din mediul apropiat;</a:t>
            </a:r>
            <a:endParaRPr lang="vi-VN" sz="2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228600" y="381000"/>
            <a:ext cx="4261104" cy="990282"/>
          </a:xfrm>
        </p:spPr>
        <p:txBody>
          <a:bodyPr/>
          <a:lstStyle/>
          <a:p>
            <a:r>
              <a:rPr lang="ro-RO" dirty="0" smtClean="0"/>
              <a:t>Competențe specifice: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o-RO" sz="3200" dirty="0" smtClean="0"/>
              <a:t>MEM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77529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848600" cy="4214994"/>
          </a:xfrm>
        </p:spPr>
        <p:txBody>
          <a:bodyPr/>
          <a:lstStyle/>
          <a:p>
            <a:pPr marL="0" indent="0">
              <a:buNone/>
            </a:pPr>
            <a:r>
              <a:rPr lang="ro-RO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o-RO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0"/>
            <a:ext cx="7924800" cy="5715000"/>
          </a:xfrm>
        </p:spPr>
        <p:txBody>
          <a:bodyPr/>
          <a:lstStyle/>
          <a:p>
            <a:pPr algn="l"/>
            <a:r>
              <a:rPr lang="ro-RO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o-RO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DP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2.2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Utilizarea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unor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elemente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ascultare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active</a:t>
            </a:r>
            <a:r>
              <a:rPr lang="ro-RO" sz="36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ro-RO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ro-R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o-RO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MM</a:t>
            </a:r>
          </a:p>
          <a:p>
            <a:pPr algn="l"/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2.2.Cântarea în colectiv, asociind acompaniamentul sugerat de ritm şi de măsură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554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848600" cy="4214994"/>
          </a:xfrm>
        </p:spPr>
        <p:txBody>
          <a:bodyPr/>
          <a:lstStyle/>
          <a:p>
            <a:pPr marL="0" indent="0">
              <a:buNone/>
            </a:pPr>
            <a:r>
              <a:rPr lang="ro-RO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o-RO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04800"/>
            <a:ext cx="8077200" cy="5867400"/>
          </a:xfrm>
        </p:spPr>
        <p:txBody>
          <a:bodyPr>
            <a:normAutofit fontScale="92500"/>
          </a:bodyPr>
          <a:lstStyle/>
          <a:p>
            <a:pPr algn="l"/>
            <a:r>
              <a:rPr lang="en-US" sz="2400" b="1" dirty="0" err="1">
                <a:solidFill>
                  <a:srgbClr val="373A3C"/>
                </a:solidFill>
                <a:latin typeface="Calibri"/>
                <a:ea typeface="Times New Roman"/>
                <a:cs typeface="Segoe UI"/>
              </a:rPr>
              <a:t>Obiectivele</a:t>
            </a:r>
            <a:r>
              <a:rPr lang="en-US" sz="2400" b="1" dirty="0">
                <a:solidFill>
                  <a:srgbClr val="373A3C"/>
                </a:solidFill>
                <a:latin typeface="Calibri"/>
                <a:ea typeface="Times New Roman"/>
                <a:cs typeface="Segoe UI"/>
              </a:rPr>
              <a:t> </a:t>
            </a:r>
            <a:r>
              <a:rPr lang="en-US" sz="2400" b="1" dirty="0" err="1">
                <a:solidFill>
                  <a:srgbClr val="373A3C"/>
                </a:solidFill>
                <a:latin typeface="Calibri"/>
                <a:ea typeface="Times New Roman"/>
                <a:cs typeface="Segoe UI"/>
              </a:rPr>
              <a:t>operaționale</a:t>
            </a:r>
            <a:r>
              <a:rPr lang="en-US" sz="2400" b="1" dirty="0">
                <a:solidFill>
                  <a:srgbClr val="373A3C"/>
                </a:solidFill>
                <a:latin typeface="Calibri"/>
                <a:ea typeface="Times New Roman"/>
                <a:cs typeface="Segoe UI"/>
              </a:rPr>
              <a:t> :</a:t>
            </a:r>
            <a:endParaRPr lang="en-US" sz="2400" dirty="0">
              <a:latin typeface="Times New Roman"/>
              <a:ea typeface="Times New Roman"/>
            </a:endParaRPr>
          </a:p>
          <a:p>
            <a:pPr marL="457200" algn="l">
              <a:lnSpc>
                <a:spcPct val="150000"/>
              </a:lnSpc>
              <a:spcAft>
                <a:spcPts val="0"/>
              </a:spcAft>
              <a:tabLst>
                <a:tab pos="342900" algn="l"/>
                <a:tab pos="400050" algn="l"/>
                <a:tab pos="914400" algn="l"/>
              </a:tabLst>
            </a:pPr>
            <a:r>
              <a:rPr lang="en-US" sz="2400" dirty="0">
                <a:solidFill>
                  <a:srgbClr val="373A3C"/>
                </a:solidFill>
                <a:latin typeface="Calibri"/>
                <a:ea typeface="Times New Roman"/>
                <a:cs typeface="Segoe UI"/>
              </a:rPr>
              <a:t>  </a:t>
            </a:r>
            <a:r>
              <a:rPr lang="en-US" sz="2400" dirty="0">
                <a:latin typeface="Calibri"/>
                <a:ea typeface="Times New Roman"/>
                <a:cs typeface="Calibri"/>
              </a:rPr>
              <a:t>O</a:t>
            </a:r>
            <a:r>
              <a:rPr lang="en-US" sz="2400" baseline="-25000" dirty="0">
                <a:latin typeface="Calibri"/>
                <a:ea typeface="Times New Roman"/>
                <a:cs typeface="Calibri"/>
              </a:rPr>
              <a:t>1 </a:t>
            </a:r>
            <a:r>
              <a:rPr lang="en-US" sz="2400" dirty="0">
                <a:latin typeface="Calibri"/>
                <a:ea typeface="Times New Roman"/>
                <a:cs typeface="Calibri"/>
              </a:rPr>
              <a:t> –</a:t>
            </a:r>
            <a:r>
              <a:rPr lang="it-IT" sz="2400" dirty="0">
                <a:latin typeface="Calibri"/>
                <a:ea typeface="Times New Roman"/>
                <a:cs typeface="Calibri"/>
              </a:rPr>
              <a:t>  </a:t>
            </a:r>
            <a:r>
              <a:rPr lang="en-US" sz="2400" dirty="0">
                <a:solidFill>
                  <a:srgbClr val="373A3C"/>
                </a:solidFill>
                <a:latin typeface="Calibri"/>
                <a:ea typeface="Times New Roman"/>
                <a:cs typeface="Segoe UI"/>
              </a:rPr>
              <a:t>       </a:t>
            </a:r>
            <a:r>
              <a:rPr lang="it-IT" sz="2400" dirty="0">
                <a:latin typeface="Calibri"/>
                <a:ea typeface="Times New Roman"/>
                <a:cs typeface="Calibri"/>
              </a:rPr>
              <a:t>să citească corect, conştient un textul dat, respectând semnele de punctuaţie</a:t>
            </a:r>
            <a:r>
              <a:rPr lang="ro-RO" sz="2400" dirty="0">
                <a:latin typeface="Calibri"/>
                <a:ea typeface="Times New Roman"/>
                <a:cs typeface="Calibri"/>
              </a:rPr>
              <a:t>;</a:t>
            </a:r>
            <a:endParaRPr lang="en-US" sz="2400" dirty="0">
              <a:latin typeface="Calibri"/>
              <a:ea typeface="Times New Roman"/>
              <a:cs typeface="Times New Roman"/>
            </a:endParaRPr>
          </a:p>
          <a:p>
            <a:pPr marL="457200" algn="l">
              <a:lnSpc>
                <a:spcPct val="150000"/>
              </a:lnSpc>
              <a:spcAft>
                <a:spcPts val="0"/>
              </a:spcAft>
              <a:tabLst>
                <a:tab pos="342900" algn="l"/>
                <a:tab pos="400050" algn="l"/>
                <a:tab pos="914400" algn="l"/>
              </a:tabLst>
            </a:pPr>
            <a:r>
              <a:rPr lang="en-US" sz="2400" dirty="0">
                <a:latin typeface="Calibri"/>
                <a:ea typeface="Times New Roman"/>
                <a:cs typeface="Calibri"/>
              </a:rPr>
              <a:t>O</a:t>
            </a:r>
            <a:r>
              <a:rPr lang="en-US" sz="2400" baseline="-25000" dirty="0">
                <a:latin typeface="Calibri"/>
                <a:ea typeface="Times New Roman"/>
                <a:cs typeface="Calibri"/>
              </a:rPr>
              <a:t>2 </a:t>
            </a:r>
            <a:r>
              <a:rPr lang="en-US" sz="2400" dirty="0">
                <a:latin typeface="Calibri"/>
                <a:ea typeface="Times New Roman"/>
                <a:cs typeface="Calibri"/>
              </a:rPr>
              <a:t>– s</a:t>
            </a:r>
            <a:r>
              <a:rPr lang="it-IT" sz="2400" dirty="0">
                <a:latin typeface="Calibri"/>
                <a:ea typeface="Times New Roman"/>
                <a:cs typeface="Calibri"/>
              </a:rPr>
              <a:t>ă</a:t>
            </a:r>
            <a:r>
              <a:rPr lang="en-US" sz="2400" dirty="0">
                <a:latin typeface="Calibri"/>
                <a:ea typeface="Times New Roman"/>
                <a:cs typeface="Calibri"/>
              </a:rPr>
              <a:t> </a:t>
            </a:r>
            <a:r>
              <a:rPr lang="en-US" sz="2400" dirty="0" err="1">
                <a:latin typeface="Calibri"/>
                <a:ea typeface="Times New Roman"/>
                <a:cs typeface="Calibri"/>
              </a:rPr>
              <a:t>extrag</a:t>
            </a:r>
            <a:r>
              <a:rPr lang="it-IT" sz="2400" dirty="0">
                <a:latin typeface="Calibri"/>
                <a:ea typeface="Times New Roman"/>
                <a:cs typeface="Calibri"/>
              </a:rPr>
              <a:t>ă</a:t>
            </a:r>
            <a:r>
              <a:rPr lang="en-US" sz="2400" dirty="0">
                <a:latin typeface="Calibri"/>
                <a:ea typeface="Times New Roman"/>
                <a:cs typeface="Calibri"/>
              </a:rPr>
              <a:t> </a:t>
            </a:r>
            <a:r>
              <a:rPr lang="en-US" sz="2400" dirty="0" err="1">
                <a:latin typeface="Calibri"/>
                <a:ea typeface="Times New Roman"/>
                <a:cs typeface="Calibri"/>
              </a:rPr>
              <a:t>dintr</a:t>
            </a:r>
            <a:r>
              <a:rPr lang="en-US" sz="2400" dirty="0">
                <a:latin typeface="Calibri"/>
                <a:ea typeface="Times New Roman"/>
                <a:cs typeface="Calibri"/>
              </a:rPr>
              <a:t>-un text </a:t>
            </a:r>
            <a:r>
              <a:rPr lang="en-US" sz="2400" dirty="0" err="1">
                <a:latin typeface="Calibri"/>
                <a:ea typeface="Times New Roman"/>
                <a:cs typeface="Calibri"/>
              </a:rPr>
              <a:t>dat</a:t>
            </a:r>
            <a:r>
              <a:rPr lang="en-US" sz="2400" dirty="0">
                <a:latin typeface="Calibri"/>
                <a:ea typeface="Times New Roman"/>
                <a:cs typeface="Calibri"/>
              </a:rPr>
              <a:t> </a:t>
            </a:r>
            <a:r>
              <a:rPr lang="en-US" sz="2400" dirty="0" err="1">
                <a:latin typeface="Calibri"/>
                <a:ea typeface="Times New Roman"/>
                <a:cs typeface="Calibri"/>
              </a:rPr>
              <a:t>informa</a:t>
            </a:r>
            <a:r>
              <a:rPr lang="it-IT" sz="2400" dirty="0">
                <a:latin typeface="Calibri"/>
                <a:ea typeface="Times New Roman"/>
                <a:cs typeface="Calibri"/>
              </a:rPr>
              <a:t>ţ</a:t>
            </a:r>
            <a:r>
              <a:rPr lang="en-US" sz="2400" dirty="0">
                <a:latin typeface="Calibri"/>
                <a:ea typeface="Times New Roman"/>
                <a:cs typeface="Calibri"/>
              </a:rPr>
              <a:t>ii </a:t>
            </a:r>
            <a:r>
              <a:rPr lang="en-US" sz="2400" dirty="0" err="1">
                <a:latin typeface="Calibri"/>
                <a:ea typeface="Times New Roman"/>
                <a:cs typeface="Calibri"/>
              </a:rPr>
              <a:t>cerute</a:t>
            </a:r>
            <a:r>
              <a:rPr lang="en-US" sz="2400" dirty="0">
                <a:latin typeface="Calibri"/>
                <a:ea typeface="Times New Roman"/>
                <a:cs typeface="Calibri"/>
              </a:rPr>
              <a:t>  (</a:t>
            </a:r>
            <a:r>
              <a:rPr lang="en-US" sz="2400" dirty="0" err="1">
                <a:latin typeface="Calibri"/>
                <a:ea typeface="Times New Roman"/>
                <a:cs typeface="Calibri"/>
              </a:rPr>
              <a:t>titlul</a:t>
            </a:r>
            <a:r>
              <a:rPr lang="en-US" sz="2400" dirty="0">
                <a:latin typeface="Calibri"/>
                <a:ea typeface="Times New Roman"/>
                <a:cs typeface="Calibri"/>
              </a:rPr>
              <a:t>, </a:t>
            </a:r>
            <a:r>
              <a:rPr lang="en-US" sz="2400" dirty="0" err="1">
                <a:latin typeface="Calibri"/>
                <a:ea typeface="Times New Roman"/>
                <a:cs typeface="Calibri"/>
              </a:rPr>
              <a:t>autorul</a:t>
            </a:r>
            <a:r>
              <a:rPr lang="en-US" sz="2400" dirty="0">
                <a:latin typeface="Calibri"/>
                <a:ea typeface="Times New Roman"/>
                <a:cs typeface="Calibri"/>
              </a:rPr>
              <a:t>, </a:t>
            </a:r>
            <a:r>
              <a:rPr lang="en-US" sz="2400" dirty="0" err="1">
                <a:latin typeface="Calibri"/>
                <a:ea typeface="Times New Roman"/>
                <a:cs typeface="Calibri"/>
              </a:rPr>
              <a:t>personajele</a:t>
            </a:r>
            <a:r>
              <a:rPr lang="en-US" sz="2400" dirty="0">
                <a:latin typeface="Calibri"/>
                <a:ea typeface="Times New Roman"/>
                <a:cs typeface="Calibri"/>
              </a:rPr>
              <a:t>),  </a:t>
            </a:r>
            <a:r>
              <a:rPr lang="en-US" sz="2400" dirty="0" err="1">
                <a:latin typeface="Calibri"/>
                <a:ea typeface="Times New Roman"/>
                <a:cs typeface="Calibri"/>
              </a:rPr>
              <a:t>demonstr</a:t>
            </a:r>
            <a:r>
              <a:rPr lang="it-IT" sz="2400" dirty="0">
                <a:latin typeface="Calibri"/>
                <a:ea typeface="Times New Roman"/>
                <a:cs typeface="Calibri"/>
              </a:rPr>
              <a:t>â</a:t>
            </a:r>
            <a:r>
              <a:rPr lang="en-US" sz="2400" dirty="0" err="1">
                <a:latin typeface="Calibri"/>
                <a:ea typeface="Times New Roman"/>
                <a:cs typeface="Calibri"/>
              </a:rPr>
              <a:t>nd</a:t>
            </a:r>
            <a:r>
              <a:rPr lang="en-US" sz="2400" dirty="0">
                <a:latin typeface="Calibri"/>
                <a:ea typeface="Times New Roman"/>
                <a:cs typeface="Calibri"/>
              </a:rPr>
              <a:t> </a:t>
            </a:r>
            <a:r>
              <a:rPr lang="en-US" sz="2400" dirty="0" err="1">
                <a:latin typeface="Calibri"/>
                <a:ea typeface="Times New Roman"/>
                <a:cs typeface="Calibri"/>
              </a:rPr>
              <a:t>citirea</a:t>
            </a:r>
            <a:r>
              <a:rPr lang="en-US" sz="2400" dirty="0">
                <a:latin typeface="Calibri"/>
                <a:ea typeface="Times New Roman"/>
                <a:cs typeface="Calibri"/>
              </a:rPr>
              <a:t> con</a:t>
            </a:r>
            <a:r>
              <a:rPr lang="it-IT" sz="2400" dirty="0">
                <a:latin typeface="Calibri"/>
                <a:ea typeface="Times New Roman"/>
                <a:cs typeface="Calibri"/>
              </a:rPr>
              <a:t>ş</a:t>
            </a:r>
            <a:r>
              <a:rPr lang="en-US" sz="2400" dirty="0" err="1">
                <a:latin typeface="Calibri"/>
                <a:ea typeface="Times New Roman"/>
                <a:cs typeface="Calibri"/>
              </a:rPr>
              <a:t>tient</a:t>
            </a:r>
            <a:r>
              <a:rPr lang="it-IT" sz="2400" dirty="0">
                <a:latin typeface="Calibri"/>
                <a:ea typeface="Times New Roman"/>
                <a:cs typeface="Calibri"/>
              </a:rPr>
              <a:t>ă şi</a:t>
            </a:r>
            <a:r>
              <a:rPr lang="en-US" sz="2400" dirty="0">
                <a:latin typeface="Calibri"/>
                <a:ea typeface="Times New Roman"/>
                <a:cs typeface="Calibri"/>
              </a:rPr>
              <a:t> </a:t>
            </a:r>
            <a:r>
              <a:rPr lang="en-US" sz="2400" dirty="0" err="1">
                <a:latin typeface="Calibri"/>
                <a:ea typeface="Times New Roman"/>
                <a:cs typeface="Calibri"/>
              </a:rPr>
              <a:t>în</a:t>
            </a:r>
            <a:r>
              <a:rPr lang="it-IT" sz="2400" dirty="0">
                <a:latin typeface="Calibri"/>
                <a:ea typeface="Times New Roman"/>
                <a:cs typeface="Calibri"/>
              </a:rPr>
              <a:t>ţ</a:t>
            </a:r>
            <a:r>
              <a:rPr lang="en-US" sz="2400" dirty="0" err="1">
                <a:latin typeface="Calibri"/>
                <a:ea typeface="Times New Roman"/>
                <a:cs typeface="Calibri"/>
              </a:rPr>
              <a:t>elegerea</a:t>
            </a:r>
            <a:r>
              <a:rPr lang="en-US" sz="2400" dirty="0">
                <a:latin typeface="Calibri"/>
                <a:ea typeface="Times New Roman"/>
                <a:cs typeface="Calibri"/>
              </a:rPr>
              <a:t> </a:t>
            </a:r>
            <a:r>
              <a:rPr lang="en-US" sz="2400" dirty="0" err="1">
                <a:latin typeface="Calibri"/>
                <a:ea typeface="Times New Roman"/>
                <a:cs typeface="Calibri"/>
              </a:rPr>
              <a:t>textului</a:t>
            </a:r>
            <a:r>
              <a:rPr lang="en-US" sz="2400" dirty="0">
                <a:latin typeface="Calibri"/>
                <a:ea typeface="Times New Roman"/>
                <a:cs typeface="Calibri"/>
              </a:rPr>
              <a:t>;</a:t>
            </a:r>
            <a:endParaRPr lang="en-US" sz="2400" dirty="0">
              <a:latin typeface="Calibri"/>
              <a:ea typeface="Times New Roman"/>
              <a:cs typeface="Times New Roman"/>
            </a:endParaRPr>
          </a:p>
          <a:p>
            <a:pPr marL="457200" algn="l">
              <a:lnSpc>
                <a:spcPct val="150000"/>
              </a:lnSpc>
              <a:spcAft>
                <a:spcPts val="0"/>
              </a:spcAft>
              <a:tabLst>
                <a:tab pos="342900" algn="l"/>
                <a:tab pos="400050" algn="l"/>
                <a:tab pos="914400" algn="l"/>
              </a:tabLst>
            </a:pPr>
            <a:r>
              <a:rPr lang="en-US" sz="2400" dirty="0">
                <a:latin typeface="Calibri"/>
                <a:ea typeface="Times New Roman"/>
                <a:cs typeface="Calibri"/>
              </a:rPr>
              <a:t>O</a:t>
            </a:r>
            <a:r>
              <a:rPr lang="en-US" sz="2400" baseline="-25000" dirty="0">
                <a:latin typeface="Calibri"/>
                <a:ea typeface="Times New Roman"/>
                <a:cs typeface="Calibri"/>
              </a:rPr>
              <a:t>3 </a:t>
            </a:r>
            <a:r>
              <a:rPr lang="en-US" sz="2400" dirty="0">
                <a:latin typeface="Calibri"/>
                <a:ea typeface="Times New Roman"/>
                <a:cs typeface="Calibri"/>
              </a:rPr>
              <a:t>– </a:t>
            </a:r>
            <a:r>
              <a:rPr lang="it-IT" sz="2400" dirty="0">
                <a:latin typeface="Calibri"/>
                <a:ea typeface="Times New Roman"/>
                <a:cs typeface="Calibri"/>
              </a:rPr>
              <a:t>să alcătuiască enunțuri cu ajutorul cuvintelor necunoscute;</a:t>
            </a:r>
            <a:endParaRPr lang="en-US" sz="2400" dirty="0">
              <a:latin typeface="Calibri"/>
              <a:ea typeface="Times New Roman"/>
              <a:cs typeface="Times New Roman"/>
            </a:endParaRPr>
          </a:p>
          <a:p>
            <a:pPr marL="457200" algn="l">
              <a:lnSpc>
                <a:spcPct val="150000"/>
              </a:lnSpc>
              <a:spcAft>
                <a:spcPts val="0"/>
              </a:spcAft>
              <a:tabLst>
                <a:tab pos="342900" algn="l"/>
                <a:tab pos="400050" algn="l"/>
                <a:tab pos="914400" algn="l"/>
              </a:tabLst>
            </a:pPr>
            <a:r>
              <a:rPr lang="en-US" sz="2400" dirty="0">
                <a:latin typeface="Calibri"/>
                <a:ea typeface="Times New Roman"/>
                <a:cs typeface="Calibri"/>
              </a:rPr>
              <a:t>O</a:t>
            </a:r>
            <a:r>
              <a:rPr lang="en-US" sz="2400" baseline="-25000" dirty="0">
                <a:latin typeface="Calibri"/>
                <a:ea typeface="Times New Roman"/>
                <a:cs typeface="Calibri"/>
              </a:rPr>
              <a:t>4 </a:t>
            </a:r>
            <a:r>
              <a:rPr lang="pt-BR" sz="2400" dirty="0">
                <a:latin typeface="Calibri"/>
                <a:ea typeface="Times New Roman"/>
                <a:cs typeface="Calibri"/>
              </a:rPr>
              <a:t>– să citească selectiv, după cerințe;</a:t>
            </a:r>
            <a:endParaRPr lang="en-US" sz="2400" dirty="0">
              <a:latin typeface="Calibri"/>
              <a:ea typeface="Times New Roman"/>
              <a:cs typeface="Times New Roman"/>
            </a:endParaRPr>
          </a:p>
          <a:p>
            <a:pPr marL="457200" algn="l">
              <a:lnSpc>
                <a:spcPct val="150000"/>
              </a:lnSpc>
              <a:spcAft>
                <a:spcPts val="0"/>
              </a:spcAft>
              <a:tabLst>
                <a:tab pos="342900" algn="l"/>
                <a:tab pos="400050" algn="l"/>
                <a:tab pos="914400" algn="l"/>
              </a:tabLst>
            </a:pPr>
            <a:r>
              <a:rPr lang="en-US" sz="2400" dirty="0">
                <a:latin typeface="Calibri"/>
                <a:ea typeface="Times New Roman"/>
                <a:cs typeface="Calibri"/>
              </a:rPr>
              <a:t>O</a:t>
            </a:r>
            <a:r>
              <a:rPr lang="en-US" sz="2400" baseline="-25000" dirty="0">
                <a:latin typeface="Calibri"/>
                <a:ea typeface="Times New Roman"/>
                <a:cs typeface="Calibri"/>
              </a:rPr>
              <a:t>5 </a:t>
            </a:r>
            <a:r>
              <a:rPr lang="pt-BR" sz="2400" dirty="0">
                <a:latin typeface="Calibri"/>
                <a:ea typeface="Times New Roman"/>
                <a:cs typeface="Calibri"/>
              </a:rPr>
              <a:t>–</a:t>
            </a:r>
            <a:r>
              <a:rPr lang="pt-BR" sz="2400" b="1" dirty="0">
                <a:latin typeface="Calibri"/>
                <a:ea typeface="Times New Roman"/>
                <a:cs typeface="Calibri"/>
              </a:rPr>
              <a:t> </a:t>
            </a:r>
            <a:r>
              <a:rPr lang="en-US" sz="2400" dirty="0">
                <a:latin typeface="Calibri"/>
                <a:ea typeface="Times New Roman"/>
                <a:cs typeface="Calibri"/>
              </a:rPr>
              <a:t>s</a:t>
            </a:r>
            <a:r>
              <a:rPr lang="it-IT" sz="2400" dirty="0">
                <a:latin typeface="Calibri"/>
                <a:ea typeface="Times New Roman"/>
                <a:cs typeface="Calibri"/>
              </a:rPr>
              <a:t>ă</a:t>
            </a:r>
            <a:r>
              <a:rPr lang="en-US" sz="2400" dirty="0">
                <a:latin typeface="Calibri"/>
                <a:ea typeface="Times New Roman"/>
                <a:cs typeface="Calibri"/>
              </a:rPr>
              <a:t> </a:t>
            </a:r>
            <a:r>
              <a:rPr lang="en-US" sz="2400" dirty="0" err="1">
                <a:latin typeface="Calibri"/>
                <a:ea typeface="Times New Roman"/>
                <a:cs typeface="Calibri"/>
              </a:rPr>
              <a:t>formuleze</a:t>
            </a:r>
            <a:r>
              <a:rPr lang="en-US" sz="2400" dirty="0">
                <a:latin typeface="Calibri"/>
                <a:ea typeface="Times New Roman"/>
                <a:cs typeface="Calibri"/>
              </a:rPr>
              <a:t> </a:t>
            </a:r>
            <a:r>
              <a:rPr lang="en-US" sz="2400" dirty="0" err="1">
                <a:latin typeface="Calibri"/>
                <a:ea typeface="Times New Roman"/>
                <a:cs typeface="Calibri"/>
              </a:rPr>
              <a:t>întreb</a:t>
            </a:r>
            <a:r>
              <a:rPr lang="it-IT" sz="2400" dirty="0">
                <a:latin typeface="Calibri"/>
                <a:ea typeface="Times New Roman"/>
                <a:cs typeface="Calibri"/>
              </a:rPr>
              <a:t>ă</a:t>
            </a:r>
            <a:r>
              <a:rPr lang="en-US" sz="2400" dirty="0" err="1">
                <a:latin typeface="Calibri"/>
                <a:ea typeface="Times New Roman"/>
                <a:cs typeface="Calibri"/>
              </a:rPr>
              <a:t>ri</a:t>
            </a:r>
            <a:r>
              <a:rPr lang="en-US" sz="2400" baseline="-25000" dirty="0">
                <a:latin typeface="Calibri"/>
                <a:ea typeface="Times New Roman"/>
                <a:cs typeface="Calibri"/>
              </a:rPr>
              <a:t>  </a:t>
            </a:r>
            <a:r>
              <a:rPr lang="it-IT" sz="2400" dirty="0">
                <a:latin typeface="Calibri"/>
                <a:ea typeface="Times New Roman"/>
                <a:cs typeface="Calibri"/>
              </a:rPr>
              <a:t>şi</a:t>
            </a:r>
            <a:r>
              <a:rPr lang="en-US" sz="2400" dirty="0">
                <a:latin typeface="Calibri"/>
                <a:ea typeface="Times New Roman"/>
                <a:cs typeface="Calibri"/>
              </a:rPr>
              <a:t> r</a:t>
            </a:r>
            <a:r>
              <a:rPr lang="it-IT" sz="2400" dirty="0">
                <a:latin typeface="Calibri"/>
                <a:ea typeface="Times New Roman"/>
                <a:cs typeface="Calibri"/>
              </a:rPr>
              <a:t>ă</a:t>
            </a:r>
            <a:r>
              <a:rPr lang="en-US" sz="2400" dirty="0" err="1">
                <a:latin typeface="Calibri"/>
                <a:ea typeface="Times New Roman"/>
                <a:cs typeface="Calibri"/>
              </a:rPr>
              <a:t>spunsuri</a:t>
            </a:r>
            <a:r>
              <a:rPr lang="en-US" sz="2400" dirty="0">
                <a:latin typeface="Calibri"/>
                <a:ea typeface="Times New Roman"/>
                <a:cs typeface="Calibri"/>
              </a:rPr>
              <a:t> </a:t>
            </a:r>
            <a:r>
              <a:rPr lang="en-US" sz="2400" dirty="0" err="1">
                <a:latin typeface="Calibri"/>
                <a:ea typeface="Times New Roman"/>
                <a:cs typeface="Calibri"/>
              </a:rPr>
              <a:t>pe</a:t>
            </a:r>
            <a:r>
              <a:rPr lang="en-US" sz="2400" dirty="0">
                <a:latin typeface="Calibri"/>
                <a:ea typeface="Times New Roman"/>
                <a:cs typeface="Calibri"/>
              </a:rPr>
              <a:t> </a:t>
            </a:r>
            <a:r>
              <a:rPr lang="en-US" sz="2400" dirty="0" err="1">
                <a:latin typeface="Calibri"/>
                <a:ea typeface="Times New Roman"/>
                <a:cs typeface="Calibri"/>
              </a:rPr>
              <a:t>baza</a:t>
            </a:r>
            <a:r>
              <a:rPr lang="en-US" sz="2400" dirty="0">
                <a:latin typeface="Calibri"/>
                <a:ea typeface="Times New Roman"/>
                <a:cs typeface="Calibri"/>
              </a:rPr>
              <a:t> </a:t>
            </a:r>
            <a:r>
              <a:rPr lang="en-US" sz="2400" dirty="0" err="1">
                <a:latin typeface="Calibri"/>
                <a:ea typeface="Times New Roman"/>
                <a:cs typeface="Calibri"/>
              </a:rPr>
              <a:t>unui</a:t>
            </a:r>
            <a:r>
              <a:rPr lang="en-US" sz="2400" dirty="0">
                <a:latin typeface="Calibri"/>
                <a:ea typeface="Times New Roman"/>
                <a:cs typeface="Calibri"/>
              </a:rPr>
              <a:t> text </a:t>
            </a:r>
            <a:r>
              <a:rPr lang="en-US" sz="2400" dirty="0" err="1">
                <a:latin typeface="Calibri"/>
                <a:ea typeface="Times New Roman"/>
                <a:cs typeface="Calibri"/>
              </a:rPr>
              <a:t>dat</a:t>
            </a:r>
            <a:r>
              <a:rPr lang="en-US" sz="2400" dirty="0">
                <a:latin typeface="Calibri"/>
                <a:ea typeface="Times New Roman"/>
                <a:cs typeface="Calibri"/>
              </a:rPr>
              <a:t>, </a:t>
            </a:r>
            <a:r>
              <a:rPr lang="en-US" sz="2400" dirty="0" err="1">
                <a:latin typeface="Calibri"/>
                <a:ea typeface="Times New Roman"/>
                <a:cs typeface="Calibri"/>
              </a:rPr>
              <a:t>baz</a:t>
            </a:r>
            <a:r>
              <a:rPr lang="it-IT" sz="2400" dirty="0">
                <a:latin typeface="Calibri"/>
                <a:ea typeface="Times New Roman"/>
                <a:cs typeface="Calibri"/>
              </a:rPr>
              <a:t>â</a:t>
            </a:r>
            <a:r>
              <a:rPr lang="en-US" sz="2400" dirty="0" err="1">
                <a:latin typeface="Calibri"/>
                <a:ea typeface="Times New Roman"/>
                <a:cs typeface="Calibri"/>
              </a:rPr>
              <a:t>ndu</a:t>
            </a:r>
            <a:r>
              <a:rPr lang="en-US" sz="2400" dirty="0">
                <a:latin typeface="Calibri"/>
                <a:ea typeface="Times New Roman"/>
                <a:cs typeface="Calibri"/>
              </a:rPr>
              <a:t>-se </a:t>
            </a:r>
            <a:r>
              <a:rPr lang="en-US" sz="2400" dirty="0" err="1">
                <a:latin typeface="Calibri"/>
                <a:ea typeface="Times New Roman"/>
                <a:cs typeface="Calibri"/>
              </a:rPr>
              <a:t>pe</a:t>
            </a:r>
            <a:r>
              <a:rPr lang="en-US" sz="2400" dirty="0">
                <a:latin typeface="Calibri"/>
                <a:ea typeface="Times New Roman"/>
                <a:cs typeface="Calibri"/>
              </a:rPr>
              <a:t> </a:t>
            </a:r>
            <a:r>
              <a:rPr lang="en-US" sz="2400" dirty="0" err="1">
                <a:latin typeface="Calibri"/>
                <a:ea typeface="Times New Roman"/>
                <a:cs typeface="Calibri"/>
              </a:rPr>
              <a:t>informa</a:t>
            </a:r>
            <a:r>
              <a:rPr lang="it-IT" sz="2400" dirty="0">
                <a:latin typeface="Calibri"/>
                <a:ea typeface="Times New Roman"/>
                <a:cs typeface="Calibri"/>
              </a:rPr>
              <a:t>ţ</a:t>
            </a:r>
            <a:r>
              <a:rPr lang="en-US" sz="2400" dirty="0">
                <a:latin typeface="Calibri"/>
                <a:ea typeface="Times New Roman"/>
                <a:cs typeface="Calibri"/>
              </a:rPr>
              <a:t>ii </a:t>
            </a:r>
            <a:r>
              <a:rPr lang="en-US" sz="2400" dirty="0" err="1">
                <a:latin typeface="Calibri"/>
                <a:ea typeface="Times New Roman"/>
                <a:cs typeface="Calibri"/>
              </a:rPr>
              <a:t>desprinse</a:t>
            </a:r>
            <a:r>
              <a:rPr lang="en-US" sz="2400" dirty="0">
                <a:latin typeface="Calibri"/>
                <a:ea typeface="Times New Roman"/>
                <a:cs typeface="Calibri"/>
              </a:rPr>
              <a:t> din text.</a:t>
            </a:r>
            <a:endParaRPr lang="en-US" sz="2400" dirty="0">
              <a:latin typeface="Calibri"/>
              <a:ea typeface="Times New Roman"/>
              <a:cs typeface="Times New Roman"/>
            </a:endParaRPr>
          </a:p>
          <a:p>
            <a:pPr algn="l"/>
            <a:r>
              <a:rPr lang="en-US" sz="2400" dirty="0">
                <a:solidFill>
                  <a:srgbClr val="373A3C"/>
                </a:solidFill>
                <a:latin typeface="Calibri"/>
                <a:ea typeface="Times New Roman"/>
                <a:cs typeface="Segoe UI"/>
              </a:rPr>
              <a:t> </a:t>
            </a:r>
            <a:endParaRPr lang="en-US" sz="2400" dirty="0">
              <a:latin typeface="Times New Roman"/>
              <a:ea typeface="Times New Roman"/>
            </a:endParaRP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554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848600" cy="4214994"/>
          </a:xfrm>
        </p:spPr>
        <p:txBody>
          <a:bodyPr/>
          <a:lstStyle/>
          <a:p>
            <a:pPr marL="0" indent="0">
              <a:buNone/>
            </a:pPr>
            <a:r>
              <a:rPr lang="ro-RO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o-RO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52400"/>
            <a:ext cx="7696200" cy="6400800"/>
          </a:xfrm>
        </p:spPr>
        <p:txBody>
          <a:bodyPr/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o-RO" b="1" dirty="0">
                <a:latin typeface="Calibri"/>
                <a:ea typeface="Times New Roman"/>
                <a:cs typeface="Calibri"/>
              </a:rPr>
              <a:t>Strategii didactice</a:t>
            </a:r>
            <a:r>
              <a:rPr lang="ro-RO" dirty="0">
                <a:latin typeface="Calibri"/>
                <a:ea typeface="Times New Roman"/>
                <a:cs typeface="Calibri"/>
              </a:rPr>
              <a:t>:</a:t>
            </a:r>
            <a:endParaRPr lang="en-US" dirty="0">
              <a:latin typeface="Calibri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"/>
            </a:pPr>
            <a:r>
              <a:rPr lang="ro-RO" b="1" dirty="0">
                <a:latin typeface="Calibri"/>
                <a:ea typeface="Times New Roman"/>
                <a:cs typeface="Calibri"/>
              </a:rPr>
              <a:t>Metode şi procedee</a:t>
            </a:r>
            <a:r>
              <a:rPr lang="ro-RO" dirty="0">
                <a:latin typeface="Calibri"/>
                <a:ea typeface="Times New Roman"/>
                <a:cs typeface="Calibri"/>
              </a:rPr>
              <a:t>: </a:t>
            </a:r>
            <a:r>
              <a:rPr lang="pt-BR" dirty="0">
                <a:latin typeface="Calibri"/>
                <a:ea typeface="Times New Roman"/>
                <a:cs typeface="Calibri"/>
              </a:rPr>
              <a:t>conversația, exercițiul, explicația, lectura explicativă</a:t>
            </a:r>
            <a:r>
              <a:rPr lang="pt-BR" i="1" dirty="0">
                <a:latin typeface="Calibri"/>
                <a:ea typeface="Times New Roman"/>
                <a:cs typeface="Calibri"/>
              </a:rPr>
              <a:t>,  predicția, </a:t>
            </a:r>
            <a:r>
              <a:rPr lang="pt-BR" dirty="0">
                <a:latin typeface="Calibri"/>
                <a:ea typeface="Times New Roman"/>
                <a:cs typeface="Calibri"/>
              </a:rPr>
              <a:t>brainstorming,</a:t>
            </a:r>
            <a:r>
              <a:rPr lang="pt-BR" i="1" dirty="0">
                <a:latin typeface="Calibri"/>
                <a:ea typeface="Times New Roman"/>
                <a:cs typeface="Calibri"/>
              </a:rPr>
              <a:t> </a:t>
            </a:r>
            <a:r>
              <a:rPr lang="pt-BR" dirty="0">
                <a:latin typeface="Calibri"/>
                <a:ea typeface="Times New Roman"/>
                <a:cs typeface="Calibri"/>
              </a:rPr>
              <a:t>metoda </a:t>
            </a:r>
            <a:r>
              <a:rPr lang="pt-BR" i="1" dirty="0">
                <a:latin typeface="Calibri"/>
                <a:ea typeface="Times New Roman"/>
                <a:cs typeface="Calibri"/>
              </a:rPr>
              <a:t>Explozia stelar</a:t>
            </a:r>
            <a:r>
              <a:rPr lang="pt-BR" dirty="0">
                <a:latin typeface="Calibri"/>
                <a:ea typeface="Times New Roman"/>
                <a:cs typeface="Calibri"/>
              </a:rPr>
              <a:t>ă;</a:t>
            </a:r>
            <a:endParaRPr lang="en-US" dirty="0">
              <a:latin typeface="Calibri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"/>
            </a:pPr>
            <a:r>
              <a:rPr lang="ro-RO" b="1" dirty="0">
                <a:latin typeface="Calibri"/>
                <a:ea typeface="Times New Roman"/>
                <a:cs typeface="Calibri"/>
              </a:rPr>
              <a:t>Mijloace de învăţământ</a:t>
            </a:r>
            <a:r>
              <a:rPr lang="ro-RO" dirty="0">
                <a:latin typeface="Calibri"/>
                <a:ea typeface="Times New Roman"/>
                <a:cs typeface="Calibri"/>
              </a:rPr>
              <a:t>: manualul, </a:t>
            </a:r>
            <a:r>
              <a:rPr lang="en-US" dirty="0" err="1">
                <a:latin typeface="Calibri"/>
                <a:ea typeface="Times New Roman"/>
                <a:cs typeface="Calibri"/>
              </a:rPr>
              <a:t>caietele</a:t>
            </a:r>
            <a:r>
              <a:rPr lang="en-US" dirty="0">
                <a:latin typeface="Calibri"/>
                <a:ea typeface="Times New Roman"/>
                <a:cs typeface="Calibri"/>
              </a:rPr>
              <a:t> </a:t>
            </a:r>
            <a:r>
              <a:rPr lang="en-US" dirty="0" err="1">
                <a:latin typeface="Calibri"/>
                <a:ea typeface="Times New Roman"/>
                <a:cs typeface="Calibri"/>
              </a:rPr>
              <a:t>elevilor</a:t>
            </a:r>
            <a:r>
              <a:rPr lang="en-US" dirty="0">
                <a:latin typeface="Calibri"/>
                <a:ea typeface="Times New Roman"/>
                <a:cs typeface="Calibri"/>
              </a:rPr>
              <a:t>, plan</a:t>
            </a:r>
            <a:r>
              <a:rPr lang="ro-RO" dirty="0">
                <a:latin typeface="Calibri"/>
                <a:ea typeface="Times New Roman"/>
                <a:cs typeface="Calibri"/>
              </a:rPr>
              <a:t>şe</a:t>
            </a:r>
            <a:r>
              <a:rPr lang="en-US" dirty="0">
                <a:latin typeface="Calibri"/>
                <a:ea typeface="Times New Roman"/>
                <a:cs typeface="Calibri"/>
              </a:rPr>
              <a:t>, </a:t>
            </a:r>
            <a:r>
              <a:rPr lang="en-US" dirty="0" err="1">
                <a:latin typeface="Calibri"/>
                <a:ea typeface="Times New Roman"/>
                <a:cs typeface="Calibri"/>
              </a:rPr>
              <a:t>siluete</a:t>
            </a:r>
            <a:r>
              <a:rPr lang="en-US" dirty="0">
                <a:latin typeface="Calibri"/>
                <a:ea typeface="Times New Roman"/>
                <a:cs typeface="Calibri"/>
              </a:rPr>
              <a:t> </a:t>
            </a:r>
            <a:r>
              <a:rPr lang="en-US" dirty="0" err="1">
                <a:latin typeface="Calibri"/>
                <a:ea typeface="Times New Roman"/>
                <a:cs typeface="Calibri"/>
              </a:rPr>
              <a:t>albina</a:t>
            </a:r>
            <a:r>
              <a:rPr lang="en-US" dirty="0">
                <a:latin typeface="Calibri"/>
                <a:ea typeface="Times New Roman"/>
                <a:cs typeface="Calibri"/>
              </a:rPr>
              <a:t>, </a:t>
            </a:r>
            <a:r>
              <a:rPr lang="en-US" dirty="0" err="1">
                <a:latin typeface="Calibri"/>
                <a:ea typeface="Times New Roman"/>
                <a:cs typeface="Calibri"/>
              </a:rPr>
              <a:t>stup</a:t>
            </a:r>
            <a:r>
              <a:rPr lang="en-US" dirty="0">
                <a:latin typeface="Calibri"/>
                <a:ea typeface="Times New Roman"/>
                <a:cs typeface="Calibri"/>
              </a:rPr>
              <a:t>, </a:t>
            </a:r>
            <a:r>
              <a:rPr lang="en-US" dirty="0" err="1">
                <a:latin typeface="Calibri"/>
                <a:ea typeface="Times New Roman"/>
                <a:cs typeface="Calibri"/>
              </a:rPr>
              <a:t>trântor</a:t>
            </a:r>
            <a:r>
              <a:rPr lang="ro-RO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, </a:t>
            </a:r>
            <a:r>
              <a:rPr lang="en-US" dirty="0" err="1">
                <a:latin typeface="Calibri"/>
                <a:ea typeface="Times New Roman"/>
                <a:cs typeface="Calibri"/>
              </a:rPr>
              <a:t>fișe</a:t>
            </a:r>
            <a:r>
              <a:rPr lang="en-US" dirty="0">
                <a:latin typeface="Calibri"/>
                <a:ea typeface="Times New Roman"/>
                <a:cs typeface="Calibri"/>
              </a:rPr>
              <a:t> de </a:t>
            </a:r>
            <a:r>
              <a:rPr lang="en-US" dirty="0" err="1">
                <a:latin typeface="Calibri"/>
                <a:ea typeface="Times New Roman"/>
                <a:cs typeface="Calibri"/>
              </a:rPr>
              <a:t>lucru</a:t>
            </a:r>
            <a:r>
              <a:rPr lang="en-US" dirty="0">
                <a:latin typeface="Calibri"/>
                <a:ea typeface="Times New Roman"/>
                <a:cs typeface="Calibri"/>
              </a:rPr>
              <a:t>,  </a:t>
            </a:r>
            <a:r>
              <a:rPr lang="en-US" dirty="0" err="1">
                <a:latin typeface="Calibri"/>
                <a:ea typeface="Times New Roman"/>
                <a:cs typeface="Calibri"/>
              </a:rPr>
              <a:t>lipici</a:t>
            </a:r>
            <a:r>
              <a:rPr lang="en-US" dirty="0">
                <a:latin typeface="Calibri"/>
                <a:ea typeface="Times New Roman"/>
                <a:cs typeface="Calibri"/>
              </a:rPr>
              <a:t>, puzzle, </a:t>
            </a:r>
            <a:r>
              <a:rPr lang="en-US" dirty="0" err="1">
                <a:latin typeface="Calibri"/>
                <a:ea typeface="Times New Roman"/>
                <a:cs typeface="Calibri"/>
              </a:rPr>
              <a:t>videoproiector</a:t>
            </a:r>
            <a:r>
              <a:rPr lang="en-US" dirty="0">
                <a:latin typeface="Calibri"/>
                <a:ea typeface="Times New Roman"/>
                <a:cs typeface="Calibri"/>
              </a:rPr>
              <a:t>, table </a:t>
            </a:r>
            <a:r>
              <a:rPr lang="en-US" dirty="0" err="1">
                <a:latin typeface="Calibri"/>
                <a:ea typeface="Times New Roman"/>
                <a:cs typeface="Calibri"/>
              </a:rPr>
              <a:t>interactivă</a:t>
            </a:r>
            <a:r>
              <a:rPr lang="en-US" dirty="0">
                <a:latin typeface="Calibri"/>
                <a:ea typeface="Times New Roman"/>
                <a:cs typeface="Calibri"/>
              </a:rPr>
              <a:t>;</a:t>
            </a:r>
            <a:endParaRPr lang="en-US" dirty="0">
              <a:latin typeface="Calibri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"/>
            </a:pPr>
            <a:r>
              <a:rPr lang="ro-RO" b="1" dirty="0">
                <a:latin typeface="Calibri"/>
                <a:ea typeface="Times New Roman"/>
                <a:cs typeface="Calibri"/>
              </a:rPr>
              <a:t>Forme de organizare</a:t>
            </a:r>
            <a:r>
              <a:rPr lang="ro-RO" dirty="0">
                <a:latin typeface="Calibri"/>
                <a:ea typeface="Times New Roman"/>
                <a:cs typeface="Calibri"/>
              </a:rPr>
              <a:t>: activitate frontală, </a:t>
            </a:r>
            <a:r>
              <a:rPr lang="pt-BR" dirty="0">
                <a:latin typeface="Calibri"/>
                <a:ea typeface="Times New Roman"/>
                <a:cs typeface="Calibri"/>
              </a:rPr>
              <a:t>în </a:t>
            </a:r>
            <a:r>
              <a:rPr lang="ro-RO" dirty="0">
                <a:latin typeface="Calibri"/>
                <a:ea typeface="Times New Roman"/>
                <a:cs typeface="Calibri"/>
              </a:rPr>
              <a:t>grup, individuală, în perechi.</a:t>
            </a:r>
            <a:endParaRPr lang="en-US" dirty="0">
              <a:latin typeface="Calibri"/>
              <a:ea typeface="Times New Roman"/>
              <a:cs typeface="Times New Roman"/>
            </a:endParaRPr>
          </a:p>
          <a:p>
            <a:pPr algn="l"/>
            <a:r>
              <a:rPr lang="ru-RU" b="1" dirty="0">
                <a:solidFill>
                  <a:srgbClr val="373A3C"/>
                </a:solidFill>
                <a:latin typeface="Calibri"/>
                <a:ea typeface="Times New Roman"/>
                <a:cs typeface="Segoe UI"/>
              </a:rPr>
              <a:t>Forme de organizare</a:t>
            </a:r>
            <a:endParaRPr lang="en-US" sz="2400" dirty="0">
              <a:latin typeface="Times New Roman"/>
              <a:ea typeface="Times New Roman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73A3C"/>
                </a:solidFill>
                <a:latin typeface="Calibri"/>
                <a:ea typeface="Times New Roman"/>
                <a:cs typeface="Segoe UI"/>
              </a:rPr>
              <a:t>           </a:t>
            </a:r>
            <a:r>
              <a:rPr lang="ru-RU" dirty="0" smtClean="0">
                <a:solidFill>
                  <a:srgbClr val="373A3C"/>
                </a:solidFill>
                <a:latin typeface="Calibri"/>
                <a:ea typeface="Times New Roman"/>
                <a:cs typeface="Segoe UI"/>
              </a:rPr>
              <a:t>frontal</a:t>
            </a:r>
            <a:r>
              <a:rPr lang="ru-RU" dirty="0">
                <a:solidFill>
                  <a:srgbClr val="373A3C"/>
                </a:solidFill>
                <a:latin typeface="Calibri"/>
                <a:ea typeface="Times New Roman"/>
                <a:cs typeface="Segoe UI"/>
              </a:rPr>
              <a:t>, individual , pe g</a:t>
            </a:r>
            <a:r>
              <a:rPr lang="ro-RO" dirty="0">
                <a:solidFill>
                  <a:srgbClr val="373A3C"/>
                </a:solidFill>
                <a:latin typeface="Calibri"/>
                <a:ea typeface="Times New Roman"/>
                <a:cs typeface="Segoe UI"/>
              </a:rPr>
              <a:t>ru</a:t>
            </a:r>
            <a:r>
              <a:rPr lang="ru-RU" dirty="0">
                <a:solidFill>
                  <a:srgbClr val="373A3C"/>
                </a:solidFill>
                <a:latin typeface="Calibri"/>
                <a:ea typeface="Times New Roman"/>
                <a:cs typeface="Segoe UI"/>
              </a:rPr>
              <a:t>pe</a:t>
            </a:r>
            <a:endParaRPr lang="en-US" sz="2400" dirty="0">
              <a:latin typeface="Times New Roman"/>
              <a:ea typeface="Times New Roman"/>
            </a:endParaRPr>
          </a:p>
          <a:p>
            <a:pPr algn="l"/>
            <a:r>
              <a:rPr lang="ru-RU" b="1" dirty="0">
                <a:solidFill>
                  <a:srgbClr val="373A3C"/>
                </a:solidFill>
                <a:latin typeface="Calibri"/>
                <a:ea typeface="Times New Roman"/>
                <a:cs typeface="Segoe UI"/>
              </a:rPr>
              <a:t>Forme de evaluare:</a:t>
            </a:r>
            <a:endParaRPr lang="en-US" sz="2400" dirty="0">
              <a:latin typeface="Times New Roman"/>
              <a:ea typeface="Times New Roman"/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373A3C"/>
                </a:solidFill>
                <a:latin typeface="Calibri"/>
                <a:ea typeface="Times New Roman"/>
                <a:cs typeface="Segoe UI"/>
              </a:rPr>
              <a:t> </a:t>
            </a:r>
            <a:r>
              <a:rPr lang="ru-RU" dirty="0">
                <a:solidFill>
                  <a:srgbClr val="373A3C"/>
                </a:solidFill>
                <a:latin typeface="Calibri"/>
                <a:ea typeface="Times New Roman"/>
                <a:cs typeface="Segoe UI"/>
              </a:rPr>
              <a:t>observaţia sistematică</a:t>
            </a:r>
            <a:endParaRPr lang="en-US" sz="2400" dirty="0">
              <a:latin typeface="Times New Roman"/>
              <a:ea typeface="Times New Roman"/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373A3C"/>
                </a:solidFill>
                <a:latin typeface="Calibri"/>
                <a:ea typeface="Times New Roman"/>
                <a:cs typeface="Segoe UI"/>
              </a:rPr>
              <a:t> </a:t>
            </a:r>
            <a:r>
              <a:rPr lang="ru-RU" dirty="0">
                <a:solidFill>
                  <a:srgbClr val="373A3C"/>
                </a:solidFill>
                <a:latin typeface="Calibri"/>
                <a:ea typeface="Times New Roman"/>
                <a:cs typeface="Segoe UI"/>
              </a:rPr>
              <a:t>evaluare orală</a:t>
            </a:r>
            <a:endParaRPr lang="en-US" sz="2400" dirty="0">
              <a:latin typeface="Times New Roman"/>
              <a:ea typeface="Times New Roman"/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373A3C"/>
                </a:solidFill>
                <a:latin typeface="Calibri"/>
                <a:ea typeface="Times New Roman"/>
                <a:cs typeface="Segoe UI"/>
              </a:rPr>
              <a:t> </a:t>
            </a:r>
            <a:r>
              <a:rPr lang="ru-RU" dirty="0">
                <a:solidFill>
                  <a:srgbClr val="373A3C"/>
                </a:solidFill>
                <a:latin typeface="Calibri"/>
                <a:ea typeface="Times New Roman"/>
                <a:cs typeface="Segoe UI"/>
              </a:rPr>
              <a:t> </a:t>
            </a:r>
            <a:r>
              <a:rPr lang="ro-RO" dirty="0">
                <a:solidFill>
                  <a:srgbClr val="373A3C"/>
                </a:solidFill>
                <a:latin typeface="Calibri"/>
                <a:ea typeface="Times New Roman"/>
                <a:cs typeface="Segoe UI"/>
              </a:rPr>
              <a:t>discuții de grup</a:t>
            </a:r>
            <a:endParaRPr lang="en-US" sz="2400" dirty="0">
              <a:latin typeface="Times New Roman"/>
              <a:ea typeface="Times New Roman"/>
            </a:endParaRP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554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848600" cy="4214994"/>
          </a:xfrm>
        </p:spPr>
        <p:txBody>
          <a:bodyPr/>
          <a:lstStyle/>
          <a:p>
            <a:pPr marL="0" indent="0">
              <a:buNone/>
            </a:pPr>
            <a:r>
              <a:rPr lang="ro-RO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o-RO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52400"/>
            <a:ext cx="7848600" cy="6477000"/>
          </a:xfrm>
        </p:spPr>
        <p:txBody>
          <a:bodyPr/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o-RO" b="1" dirty="0">
                <a:latin typeface="Calibri"/>
                <a:ea typeface="Times New Roman"/>
                <a:cs typeface="Calibri"/>
              </a:rPr>
              <a:t>Bibliografie:</a:t>
            </a:r>
            <a:endParaRPr lang="en-US" dirty="0">
              <a:latin typeface="Calibri"/>
              <a:ea typeface="Times New Roman"/>
              <a:cs typeface="Times New Roman"/>
            </a:endParaRPr>
          </a:p>
          <a:p>
            <a:pPr marL="742950" lvl="1" indent="-285750">
              <a:lnSpc>
                <a:spcPct val="150000"/>
              </a:lnSpc>
              <a:spcAft>
                <a:spcPts val="0"/>
              </a:spcAft>
              <a:buFont typeface="Wingdings"/>
              <a:buChar char=""/>
              <a:tabLst>
                <a:tab pos="450215" algn="l"/>
                <a:tab pos="1882140" algn="l"/>
              </a:tabLst>
            </a:pPr>
            <a:r>
              <a:rPr lang="ro-RO" dirty="0">
                <a:latin typeface="Calibri"/>
                <a:ea typeface="Times New Roman"/>
                <a:cs typeface="Calibri"/>
              </a:rPr>
              <a:t>Programa pentru disciplinele Comunicare în limba română, Dezvoltare personală, Matematică și explorarea mediului, aprobată prin ordinul ministrului Nr. 3418/19.03.2013</a:t>
            </a:r>
            <a:endParaRPr lang="en-US" dirty="0">
              <a:latin typeface="Calibri"/>
              <a:ea typeface="Times New Roman"/>
              <a:cs typeface="Times New Roman"/>
            </a:endParaRPr>
          </a:p>
          <a:p>
            <a:pPr marL="742950" lvl="1" indent="-285750">
              <a:lnSpc>
                <a:spcPct val="150000"/>
              </a:lnSpc>
              <a:spcAft>
                <a:spcPts val="0"/>
              </a:spcAft>
              <a:buFont typeface="Wingdings"/>
              <a:buChar char=""/>
              <a:tabLst>
                <a:tab pos="450215" algn="l"/>
                <a:tab pos="1882140" algn="l"/>
              </a:tabLst>
            </a:pPr>
            <a:r>
              <a:rPr lang="it-IT" dirty="0">
                <a:latin typeface="Calibri"/>
                <a:ea typeface="Times New Roman"/>
                <a:cs typeface="Calibri"/>
              </a:rPr>
              <a:t>Iliana Dumitrescu, Nicoleta Ciobanu - </a:t>
            </a:r>
            <a:r>
              <a:rPr lang="it-IT" i="1" dirty="0">
                <a:latin typeface="Calibri"/>
                <a:ea typeface="Times New Roman"/>
                <a:cs typeface="Calibri"/>
              </a:rPr>
              <a:t>Comunicare în limba română </a:t>
            </a:r>
            <a:r>
              <a:rPr lang="it-IT" dirty="0">
                <a:latin typeface="Calibri"/>
                <a:ea typeface="Times New Roman"/>
                <a:cs typeface="Calibri"/>
              </a:rPr>
              <a:t>- manual pentru clasa a II-a, Ed. Didactică și Pedagogică</a:t>
            </a:r>
            <a:endParaRPr lang="en-US" dirty="0">
              <a:latin typeface="Calibri"/>
              <a:ea typeface="Times New Roman"/>
              <a:cs typeface="Times New Roman"/>
            </a:endParaRPr>
          </a:p>
          <a:p>
            <a:pPr marL="742950" lvl="1" indent="-285750">
              <a:lnSpc>
                <a:spcPct val="150000"/>
              </a:lnSpc>
              <a:spcAft>
                <a:spcPts val="0"/>
              </a:spcAft>
              <a:buFont typeface="Wingdings"/>
              <a:buChar char=""/>
              <a:tabLst>
                <a:tab pos="450215" algn="l"/>
                <a:tab pos="1882140" algn="l"/>
              </a:tabLst>
            </a:pPr>
            <a:r>
              <a:rPr lang="ro-RO" dirty="0">
                <a:latin typeface="Calibri"/>
                <a:ea typeface="Times New Roman"/>
                <a:cs typeface="Calibri"/>
              </a:rPr>
              <a:t>Curs formare: ,,Organizarea interdisciplinară a ofertelor de învăţare pentru formarea competențelor cheie la școlarii din clasele I-IV” - program de formare continuă de tip “blended learning” pentru cadrele didactice din învățământul primar</a:t>
            </a:r>
            <a:endParaRPr lang="en-US" dirty="0">
              <a:latin typeface="Calibri"/>
              <a:ea typeface="Times New Roman"/>
              <a:cs typeface="Times New Roman"/>
            </a:endParaRPr>
          </a:p>
          <a:p>
            <a:pPr marL="742950" lvl="1" indent="-285750">
              <a:lnSpc>
                <a:spcPct val="150000"/>
              </a:lnSpc>
              <a:spcAft>
                <a:spcPts val="0"/>
              </a:spcAft>
              <a:buFont typeface="Wingdings"/>
              <a:buChar char=""/>
              <a:tabLst>
                <a:tab pos="450215" algn="l"/>
                <a:tab pos="1882140" algn="l"/>
              </a:tabLst>
            </a:pPr>
            <a:r>
              <a:rPr lang="ro-RO" dirty="0">
                <a:latin typeface="Calibri"/>
                <a:ea typeface="Times New Roman"/>
                <a:cs typeface="Calibri"/>
              </a:rPr>
              <a:t>Vasile Molan - Didactica disciplinelor „Comunicare în limba română” și Limba și literatura română” din învăţământul primar, Ed. Miniped, București, 2014</a:t>
            </a:r>
            <a:endParaRPr lang="en-US" dirty="0">
              <a:latin typeface="Calibri"/>
              <a:ea typeface="Times New Roman"/>
              <a:cs typeface="Times New Roman"/>
            </a:endParaRP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554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5164645"/>
              </p:ext>
            </p:extLst>
          </p:nvPr>
        </p:nvGraphicFramePr>
        <p:xfrm>
          <a:off x="380998" y="304801"/>
          <a:ext cx="8686801" cy="6437477"/>
        </p:xfrm>
        <a:graphic>
          <a:graphicData uri="http://schemas.openxmlformats.org/drawingml/2006/table">
            <a:tbl>
              <a:tblPr/>
              <a:tblGrid>
                <a:gridCol w="1600202"/>
                <a:gridCol w="2993465"/>
                <a:gridCol w="1049199"/>
                <a:gridCol w="944797"/>
                <a:gridCol w="944797"/>
                <a:gridCol w="1154341"/>
              </a:tblGrid>
              <a:tr h="47355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Momentele</a:t>
                      </a: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lecţiei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619" marR="59619" marT="0" marB="0">
                    <a:lnL w="7620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Elemente</a:t>
                      </a: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 de </a:t>
                      </a:r>
                      <a:r>
                        <a:rPr lang="en-US" sz="1600" b="1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conţinut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619" marR="59619" marT="0" marB="0">
                    <a:lnL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Strategia didactică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619" marR="59619" marT="0" marB="0">
                    <a:lnL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Modalităţi de evaluare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619" marR="59619" marT="0" marB="0">
                    <a:lnL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7880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Metode  şi procedee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619" marR="59619" marT="0" marB="0">
                    <a:lnL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Forme de organizare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619" marR="59619" marT="0" marB="0">
                    <a:lnL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Resurse</a:t>
                      </a: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materiale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619" marR="59619" marT="0" marB="0">
                    <a:lnL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30247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600" b="1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Momentul</a:t>
                      </a: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organizatoric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619" marR="59619" marT="0" marB="0">
                    <a:lnL w="7620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63800" algn="l"/>
                        </a:tabLst>
                      </a:pPr>
                      <a:r>
                        <a:rPr lang="en-US" sz="1600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Asigurarea</a:t>
                      </a: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condiţiilor</a:t>
                      </a: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necesare</a:t>
                      </a: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desfăşurării</a:t>
                      </a: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activităţii</a:t>
                      </a: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.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Pregătirea</a:t>
                      </a: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materialului</a:t>
                      </a: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 didactic </a:t>
                      </a:r>
                      <a:r>
                        <a:rPr lang="en-US" sz="1600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necesar</a:t>
                      </a: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bunei</a:t>
                      </a: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desfăşurări</a:t>
                      </a: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 a </a:t>
                      </a:r>
                      <a:r>
                        <a:rPr lang="en-US" sz="1600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activităţii</a:t>
                      </a: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.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619" marR="59619" marT="0" marB="0">
                    <a:lnL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conversaţia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619" marR="59619" marT="0" marB="0">
                    <a:lnL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o-RO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activitate frontală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619" marR="59619" marT="0" marB="0">
                    <a:lnL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619" marR="59619" marT="0" marB="0">
                    <a:lnL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463800" algn="l"/>
                        </a:tabLs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619" marR="59619" marT="0" marB="0">
                    <a:lnL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8933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18135" algn="l"/>
                        </a:tabLst>
                      </a:pPr>
                      <a:r>
                        <a:rPr lang="en-US" sz="16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Captarea atenţiei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619" marR="59619" marT="0" marB="0">
                    <a:lnL w="7620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240" algn="l"/>
                        </a:tabLst>
                      </a:pPr>
                      <a:r>
                        <a:rPr lang="ro-RO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Se va face prin metoda predicției. 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240" algn="l"/>
                        </a:tabLst>
                      </a:pPr>
                      <a:r>
                        <a:rPr lang="ro-RO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Pe tabla interactivă voi proiecta o imagine, iar elevii spune ce văd și ce cred ei că se va întâmpla.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619" marR="59619" marT="0" marB="0">
                    <a:lnL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82140" algn="l"/>
                        </a:tabLs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82140" algn="l"/>
                        </a:tabLst>
                      </a:pPr>
                      <a:r>
                        <a:rPr lang="en-US" sz="1600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explicația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conversaţia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619" marR="59619" marT="0" marB="0">
                    <a:lnL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o-RO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o-RO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o-RO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activitate frontală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619" marR="59619" marT="0" marB="0">
                    <a:lnL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Tabla</a:t>
                      </a: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interactivă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619" marR="59619" marT="0" marB="0">
                    <a:lnL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82140" algn="l"/>
                        </a:tabLs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82140" algn="l"/>
                        </a:tabLs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82140" algn="l"/>
                        </a:tabLs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82140" algn="l"/>
                        </a:tabLst>
                      </a:pPr>
                      <a:r>
                        <a:rPr lang="en-US" sz="1600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observarea</a:t>
                      </a: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sistematică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619" marR="59619" marT="0" marB="0">
                    <a:lnL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7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97" t="19131" r="32860" b="45216"/>
          <a:stretch>
            <a:fillRect/>
          </a:stretch>
        </p:blipFill>
        <p:spPr bwMode="auto">
          <a:xfrm>
            <a:off x="2438400" y="5063140"/>
            <a:ext cx="210502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545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3615210"/>
              </p:ext>
            </p:extLst>
          </p:nvPr>
        </p:nvGraphicFramePr>
        <p:xfrm>
          <a:off x="380998" y="304801"/>
          <a:ext cx="8686801" cy="6436105"/>
        </p:xfrm>
        <a:graphic>
          <a:graphicData uri="http://schemas.openxmlformats.org/drawingml/2006/table">
            <a:tbl>
              <a:tblPr/>
              <a:tblGrid>
                <a:gridCol w="1600202"/>
                <a:gridCol w="2993465"/>
                <a:gridCol w="1049199"/>
                <a:gridCol w="944797"/>
                <a:gridCol w="944797"/>
                <a:gridCol w="1154341"/>
              </a:tblGrid>
              <a:tr h="47355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Momentele</a:t>
                      </a: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lecţiei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619" marR="59619" marT="0" marB="0">
                    <a:lnL w="7620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Elemente</a:t>
                      </a: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 de </a:t>
                      </a:r>
                      <a:r>
                        <a:rPr lang="en-US" sz="1600" b="1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conţinut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619" marR="59619" marT="0" marB="0">
                    <a:lnL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Strategia didactică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619" marR="59619" marT="0" marB="0">
                    <a:lnL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Modalităţi de evaluare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619" marR="59619" marT="0" marB="0">
                    <a:lnL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7880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Metode  şi procedee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619" marR="59619" marT="0" marB="0">
                    <a:lnL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Forme de organizare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619" marR="59619" marT="0" marB="0">
                    <a:lnL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Resurse materiale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619" marR="59619" marT="0" marB="0">
                    <a:lnL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99792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318135" algn="l"/>
                        </a:tabLst>
                      </a:pPr>
                      <a:r>
                        <a:rPr lang="ro-RO" sz="1600" b="1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2. </a:t>
                      </a:r>
                      <a:r>
                        <a:rPr lang="es-ES_tradnl" sz="1600" b="1" dirty="0" err="1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Anunţarea</a:t>
                      </a:r>
                      <a:r>
                        <a:rPr lang="es-ES_tradnl" sz="1600" b="1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s-ES_tradnl" sz="1600" b="1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temei</a:t>
                      </a:r>
                      <a:r>
                        <a:rPr lang="es-ES_tradnl" sz="16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s-ES_tradnl" sz="1600" b="1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şi</a:t>
                      </a:r>
                      <a:r>
                        <a:rPr lang="es-ES_tradnl" sz="16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s-ES_tradnl" sz="1600" b="1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enunţarea</a:t>
                      </a:r>
                      <a:r>
                        <a:rPr lang="es-ES_tradnl" sz="16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s-ES_tradnl" sz="1600" b="1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obiectivelor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7620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Se anunta tema lecţiei şi obiectivele, pe înţelesul elevilor. Notez titlul lecţiei pe tabla.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conversaţia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82140" algn="l"/>
                        </a:tabLst>
                      </a:pPr>
                      <a:r>
                        <a:rPr lang="en-US" sz="1600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explicația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o-RO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activitate frontală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619" marR="59619" marT="0" marB="0">
                    <a:lnL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463800" algn="l"/>
                        </a:tabLst>
                      </a:pPr>
                      <a:r>
                        <a:rPr lang="en-US" sz="1600"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619" marR="59619" marT="0" marB="0">
                    <a:lnL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8933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318135" algn="l"/>
                        </a:tabLst>
                      </a:pPr>
                      <a:r>
                        <a:rPr lang="vi-VN" sz="16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	Dirijarea învăţării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619" marR="59619" marT="0" marB="0">
                    <a:lnL w="7620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240" algn="l"/>
                        </a:tabLst>
                      </a:pPr>
                      <a:r>
                        <a:rPr lang="vi-VN" sz="16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Intuirea imaginii suport se realizează cu ajutorul întrebărilor: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240" algn="l"/>
                        </a:tabLst>
                      </a:pPr>
                      <a:r>
                        <a:rPr lang="vi-VN" sz="16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•	Ce prezintă imaginea ?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240" algn="l"/>
                        </a:tabLst>
                      </a:pPr>
                      <a:r>
                        <a:rPr lang="vi-VN" sz="16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•	Ce știți despre albine ? 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240" algn="l"/>
                        </a:tabLst>
                      </a:pPr>
                      <a:r>
                        <a:rPr lang="vi-VN" sz="16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Se realizează citirea textului în gând.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240" algn="l"/>
                        </a:tabLst>
                      </a:pPr>
                      <a:r>
                        <a:rPr lang="vi-VN" sz="16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Se adresează întrebări privitoare la conținutul textului - pentru observarea gradului de înțelegere inițială a textului.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240" algn="l"/>
                        </a:tabLst>
                      </a:pP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619" marR="59619" marT="0" marB="0">
                    <a:lnL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82140" algn="l"/>
                        </a:tabLst>
                      </a:pPr>
                      <a:r>
                        <a:rPr lang="vi-VN" sz="1600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conversaţia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82140" algn="l"/>
                        </a:tabLst>
                      </a:pPr>
                      <a:endParaRPr lang="vi-VN" sz="1600" dirty="0" smtClean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82140" algn="l"/>
                        </a:tabLst>
                      </a:pPr>
                      <a:endParaRPr lang="vi-VN" sz="1600" dirty="0" smtClean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82140" algn="l"/>
                        </a:tabLst>
                      </a:pPr>
                      <a:endParaRPr lang="vi-VN" sz="1600" dirty="0" smtClean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82140" algn="l"/>
                        </a:tabLst>
                      </a:pPr>
                      <a:r>
                        <a:rPr lang="vi-VN" sz="1600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lectura explicativă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82140" algn="l"/>
                        </a:tabLs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619" marR="59619" marT="0" marB="0">
                    <a:lnL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o-RO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600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activitate frontală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vi-VN" sz="1600" dirty="0" smtClean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vi-VN" sz="1600" dirty="0" smtClean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600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activitate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600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individuală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o-RO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619" marR="59619" marT="0" marB="0">
                    <a:lnL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o-RO" sz="1600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manualul</a:t>
                      </a: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619" marR="59619" marT="0" marB="0">
                    <a:lnL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82140" algn="l"/>
                        </a:tabLs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82140" algn="l"/>
                        </a:tabLs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82140" algn="l"/>
                        </a:tabLst>
                      </a:pPr>
                      <a:r>
                        <a:rPr lang="vi-VN" sz="1600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evaluare orală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82140" algn="l"/>
                        </a:tabLst>
                      </a:pPr>
                      <a:endParaRPr lang="vi-VN" sz="1600" dirty="0" smtClean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82140" algn="l"/>
                        </a:tabLst>
                      </a:pPr>
                      <a:endParaRPr lang="vi-VN" sz="1600" dirty="0" smtClean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82140" algn="l"/>
                        </a:tabLst>
                      </a:pPr>
                      <a:endParaRPr lang="vi-VN" sz="1600" dirty="0" smtClean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82140" algn="l"/>
                        </a:tabLst>
                      </a:pPr>
                      <a:r>
                        <a:rPr lang="vi-VN" sz="1600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aprecieri verbale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82140" algn="l"/>
                        </a:tabLs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619" marR="59619" marT="0" marB="0">
                    <a:lnL w="317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1898551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228</TotalTime>
  <Words>1008</Words>
  <Application>Microsoft Office PowerPoint</Application>
  <PresentationFormat>On-screen Show (4:3)</PresentationFormat>
  <Paragraphs>265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Slipstream</vt:lpstr>
      <vt:lpstr>RESURSĂ EDUCAȚIONALĂ DESCHISĂ</vt:lpstr>
      <vt:lpstr>PowerPoint Presentation</vt:lpstr>
      <vt:lpstr>PowerPoint Presentation</vt:lpstr>
      <vt:lpstr> </vt:lpstr>
      <vt:lpstr> </vt:lpstr>
      <vt:lpstr>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popescu</dc:creator>
  <cp:lastModifiedBy>popescu</cp:lastModifiedBy>
  <cp:revision>10</cp:revision>
  <dcterms:created xsi:type="dcterms:W3CDTF">2020-04-28T07:37:51Z</dcterms:created>
  <dcterms:modified xsi:type="dcterms:W3CDTF">2020-04-28T11:26:39Z</dcterms:modified>
</cp:coreProperties>
</file>